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  <p:sldMasterId id="2147483816" r:id="rId2"/>
    <p:sldMasterId id="2147483821" r:id="rId3"/>
    <p:sldMasterId id="2147483823" r:id="rId4"/>
    <p:sldMasterId id="2147483825" r:id="rId5"/>
    <p:sldMasterId id="2147483827" r:id="rId6"/>
  </p:sldMasterIdLst>
  <p:notesMasterIdLst>
    <p:notesMasterId r:id="rId27"/>
  </p:notesMasterIdLst>
  <p:handoutMasterIdLst>
    <p:handoutMasterId r:id="rId28"/>
  </p:handoutMasterIdLst>
  <p:sldIdLst>
    <p:sldId id="310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12" r:id="rId15"/>
    <p:sldId id="314" r:id="rId16"/>
    <p:sldId id="328" r:id="rId17"/>
    <p:sldId id="330" r:id="rId18"/>
    <p:sldId id="332" r:id="rId19"/>
    <p:sldId id="325" r:id="rId20"/>
    <p:sldId id="333" r:id="rId21"/>
    <p:sldId id="334" r:id="rId22"/>
    <p:sldId id="335" r:id="rId23"/>
    <p:sldId id="324" r:id="rId24"/>
    <p:sldId id="326" r:id="rId25"/>
    <p:sldId id="327" r:id="rId26"/>
  </p:sldIdLst>
  <p:sldSz cx="9144000" cy="5143500" type="screen16x9"/>
  <p:notesSz cx="6794500" cy="99314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orient="horz" pos="817" userDrawn="1">
          <p15:clr>
            <a:srgbClr val="A4A3A4"/>
          </p15:clr>
        </p15:guide>
        <p15:guide id="3" orient="horz" pos="100" userDrawn="1">
          <p15:clr>
            <a:srgbClr val="A4A3A4"/>
          </p15:clr>
        </p15:guide>
        <p15:guide id="4" pos="329" userDrawn="1">
          <p15:clr>
            <a:srgbClr val="A4A3A4"/>
          </p15:clr>
        </p15:guide>
        <p15:guide id="5" orient="horz" pos="2845" userDrawn="1">
          <p15:clr>
            <a:srgbClr val="A4A3A4"/>
          </p15:clr>
        </p15:guide>
        <p15:guide id="6">
          <p15:clr>
            <a:srgbClr val="A4A3A4"/>
          </p15:clr>
        </p15:guide>
        <p15:guide id="7" orient="horz">
          <p15:clr>
            <a:srgbClr val="A4A3A4"/>
          </p15:clr>
        </p15:guide>
        <p15:guide id="8" pos="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1C9"/>
    <a:srgbClr val="2695D3"/>
    <a:srgbClr val="2695C9"/>
    <a:srgbClr val="950026"/>
    <a:srgbClr val="FFFFFF"/>
    <a:srgbClr val="000000"/>
    <a:srgbClr val="22274A"/>
    <a:srgbClr val="858484"/>
    <a:srgbClr val="642C50"/>
    <a:srgbClr val="8FA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43" autoAdjust="0"/>
    <p:restoredTop sz="83736" autoAdjust="0"/>
  </p:normalViewPr>
  <p:slideViewPr>
    <p:cSldViewPr snapToGrid="0" snapToObjects="1" showGuides="1">
      <p:cViewPr varScale="1">
        <p:scale>
          <a:sx n="152" d="100"/>
          <a:sy n="152" d="100"/>
        </p:scale>
        <p:origin x="138" y="132"/>
      </p:cViewPr>
      <p:guideLst>
        <p:guide orient="horz" pos="3239"/>
        <p:guide orient="horz" pos="817"/>
        <p:guide orient="horz" pos="100"/>
        <p:guide pos="329"/>
        <p:guide orient="horz" pos="2845"/>
        <p:guide/>
        <p:guide orient="horz"/>
        <p:guide pos="2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3996" y="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customXml" Target="../customXml/item2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77465-5915-2B45-933D-1F1760703C04}" type="datetimeFigureOut">
              <a:rPr lang="sv-SE" smtClean="0"/>
              <a:t>2023-07-07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A5CC5-8FEB-CC40-9833-4D7BBDB1E5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834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B837A-2B5B-45F7-BC47-5D328473C2DB}" type="datetimeFigureOut">
              <a:rPr lang="sv-SE" smtClean="0"/>
              <a:t>2023-07-07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698FF-EA95-4299-BA23-CDCBEDB1FE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7878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698FF-EA95-4299-BA23-CDCBEDB1FE4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0095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Murray</a:t>
            </a:r>
            <a:r>
              <a:rPr lang="en-GB" dirty="0"/>
              <a:t>, “The Battle for the British Isles”; </a:t>
            </a:r>
            <a:endParaRPr lang="en-GB" dirty="0" smtClean="0"/>
          </a:p>
          <a:p>
            <a:r>
              <a:rPr lang="en-GB" dirty="0" err="1" smtClean="0"/>
              <a:t>Blackett</a:t>
            </a:r>
            <a:r>
              <a:rPr lang="en-GB" dirty="0"/>
              <a:t>, “Recollections of Problems Studied”; </a:t>
            </a:r>
            <a:endParaRPr lang="en-GB" dirty="0" smtClean="0"/>
          </a:p>
          <a:p>
            <a:r>
              <a:rPr lang="en-GB" dirty="0" smtClean="0"/>
              <a:t>Jones</a:t>
            </a:r>
            <a:r>
              <a:rPr lang="en-GB" dirty="0"/>
              <a:t>, “Innovation for Its Own Sake.”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698FF-EA95-4299-BA23-CDCBEDB1FE4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475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DeVore</a:t>
            </a:r>
            <a:r>
              <a:rPr lang="en-GB" dirty="0"/>
              <a:t>, “Armaments after Autonomy”; </a:t>
            </a:r>
            <a:endParaRPr lang="en-GB" dirty="0" smtClean="0"/>
          </a:p>
          <a:p>
            <a:r>
              <a:rPr lang="en-GB" dirty="0" smtClean="0"/>
              <a:t>Marcus</a:t>
            </a:r>
            <a:r>
              <a:rPr lang="en-GB" dirty="0"/>
              <a:t>, “Military Innovation and Tactical Adaptation in the Israel–</a:t>
            </a:r>
            <a:r>
              <a:rPr lang="en-GB" dirty="0" err="1"/>
              <a:t>Hizballah</a:t>
            </a:r>
            <a:r>
              <a:rPr lang="en-GB" dirty="0"/>
              <a:t> Conflict”; </a:t>
            </a:r>
            <a:endParaRPr lang="en-GB" dirty="0" smtClean="0"/>
          </a:p>
          <a:p>
            <a:r>
              <a:rPr lang="en-GB" dirty="0" smtClean="0"/>
              <a:t>Berman</a:t>
            </a:r>
            <a:r>
              <a:rPr lang="en-GB" dirty="0"/>
              <a:t>, “Capturing Contemporary Innovation”; </a:t>
            </a:r>
            <a:endParaRPr lang="en-GB" dirty="0" smtClean="0"/>
          </a:p>
          <a:p>
            <a:r>
              <a:rPr lang="en-GB" dirty="0" smtClean="0"/>
              <a:t>Marcus</a:t>
            </a:r>
            <a:r>
              <a:rPr lang="en-GB" dirty="0"/>
              <a:t>, “Learning ‘Under Fire.’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698FF-EA95-4299-BA23-CDCBEDB1FE4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3373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Levinthal</a:t>
            </a:r>
            <a:r>
              <a:rPr lang="en-GB" dirty="0"/>
              <a:t> and March, “The Myopia of Learning.”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698FF-EA95-4299-BA23-CDCBEDB1FE4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2493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Levinthal</a:t>
            </a:r>
            <a:r>
              <a:rPr lang="en-GB" dirty="0"/>
              <a:t> and March, “The Myopia of Learning.”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698FF-EA95-4299-BA23-CDCBEDB1FE4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7004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Stuart </a:t>
            </a:r>
            <a:r>
              <a:rPr lang="sv-SE" dirty="0" err="1" smtClean="0"/>
              <a:t>Kauffmann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698FF-EA95-4299-BA23-CDCBEDB1FE4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7091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698FF-EA95-4299-BA23-CDCBEDB1FE41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8204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698FF-EA95-4299-BA23-CDCBEDB1FE41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075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698FF-EA95-4299-BA23-CDCBEDB1FE4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7272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W. Ross Ashby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698FF-EA95-4299-BA23-CDCBEDB1FE4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2335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Berndt Brehmer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698FF-EA95-4299-BA23-CDCBEDB1FE4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6451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698FF-EA95-4299-BA23-CDCBEDB1FE4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6158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698FF-EA95-4299-BA23-CDCBEDB1FE4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1724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698FF-EA95-4299-BA23-CDCBEDB1FE4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4519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698FF-EA95-4299-BA23-CDCBEDB1FE4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3317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Murray, “The First World War”; </a:t>
            </a:r>
            <a:endParaRPr lang="en-GB" dirty="0" smtClean="0"/>
          </a:p>
          <a:p>
            <a:r>
              <a:rPr lang="en-GB" dirty="0" err="1" smtClean="0"/>
              <a:t>Greenhalgh</a:t>
            </a:r>
            <a:r>
              <a:rPr lang="en-GB" dirty="0"/>
              <a:t>, “The French Army on the Western Front”; </a:t>
            </a:r>
            <a:endParaRPr lang="en-GB" dirty="0" smtClean="0"/>
          </a:p>
          <a:p>
            <a:r>
              <a:rPr lang="en-GB" dirty="0" smtClean="0"/>
              <a:t>Foley</a:t>
            </a:r>
            <a:r>
              <a:rPr lang="en-GB" dirty="0"/>
              <a:t>, “Dumb Donkeys or Cunning Foxes?”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698FF-EA95-4299-BA23-CDCBEDB1FE4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73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"/>
            <a:ext cx="3316223" cy="4551362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1"/>
            <a:ext cx="3247672" cy="4551363"/>
          </a:xfrm>
          <a:prstGeom prst="rect">
            <a:avLst/>
          </a:prstGeom>
          <a:solidFill>
            <a:srgbClr val="2181C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 userDrawn="1"/>
        </p:nvSpPr>
        <p:spPr>
          <a:xfrm>
            <a:off x="3247672" y="1"/>
            <a:ext cx="5896328" cy="4551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9363566" y="0"/>
            <a:ext cx="2499653" cy="2381250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9606774" y="270178"/>
            <a:ext cx="1999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 smtClean="0">
                <a:solidFill>
                  <a:srgbClr val="FFFFFF"/>
                </a:solidFill>
              </a:rPr>
              <a:t>Startbild</a:t>
            </a:r>
            <a:r>
              <a:rPr lang="sv-SE" sz="1200" dirty="0" smtClean="0">
                <a:solidFill>
                  <a:srgbClr val="FFFFFF"/>
                </a:solidFill>
              </a:rPr>
              <a:t> med låst stillebenbild. Finns 10 olika varianter i mallen.</a:t>
            </a:r>
            <a:endParaRPr lang="sv-SE" sz="1200" dirty="0">
              <a:solidFill>
                <a:srgbClr val="FFFFFF"/>
              </a:solidFill>
            </a:endParaRPr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3596640" y="1493696"/>
            <a:ext cx="5198392" cy="239077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Plats för presentationsrubrik</a:t>
            </a:r>
            <a:endParaRPr lang="sv-SE" dirty="0"/>
          </a:p>
        </p:txBody>
      </p:sp>
      <p:pic>
        <p:nvPicPr>
          <p:cNvPr id="2" name="Bildobjekt 1" descr="Pil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43" y="1261907"/>
            <a:ext cx="2412000" cy="1965333"/>
          </a:xfrm>
          <a:prstGeom prst="rect">
            <a:avLst/>
          </a:prstGeom>
        </p:spPr>
      </p:pic>
      <p:sp>
        <p:nvSpPr>
          <p:cNvPr id="11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6131524" y="46743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5DA1-46C7-5849-9D06-8A1E4BBAA64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5334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88671" cy="4550006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2350"/>
            <a:ext cx="3247672" cy="4551363"/>
          </a:xfrm>
          <a:prstGeom prst="rect">
            <a:avLst/>
          </a:prstGeom>
          <a:solidFill>
            <a:srgbClr val="2181C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 userDrawn="1"/>
        </p:nvSpPr>
        <p:spPr>
          <a:xfrm>
            <a:off x="3247672" y="1"/>
            <a:ext cx="5896328" cy="4551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9363566" y="0"/>
            <a:ext cx="2499653" cy="2381250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9606774" y="270178"/>
            <a:ext cx="1999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 smtClean="0">
                <a:solidFill>
                  <a:srgbClr val="FFFFFF"/>
                </a:solidFill>
              </a:rPr>
              <a:t>Startbild</a:t>
            </a:r>
            <a:r>
              <a:rPr lang="sv-SE" sz="1200" dirty="0" smtClean="0">
                <a:solidFill>
                  <a:srgbClr val="FFFFFF"/>
                </a:solidFill>
              </a:rPr>
              <a:t> med låst stillebenbild. Finns 10 olika varianter i mallen.</a:t>
            </a:r>
            <a:endParaRPr lang="sv-SE" sz="1200" dirty="0">
              <a:solidFill>
                <a:srgbClr val="FFFFFF"/>
              </a:solidFill>
            </a:endParaRPr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3596640" y="1493696"/>
            <a:ext cx="5198392" cy="239077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Plats för presentationsrubrik</a:t>
            </a:r>
            <a:endParaRPr lang="sv-SE" dirty="0"/>
          </a:p>
        </p:txBody>
      </p:sp>
      <p:pic>
        <p:nvPicPr>
          <p:cNvPr id="11" name="Bildobjekt 10" descr="Pil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43" y="1261907"/>
            <a:ext cx="2412000" cy="1965333"/>
          </a:xfrm>
          <a:prstGeom prst="rect">
            <a:avLst/>
          </a:prstGeom>
        </p:spPr>
      </p:pic>
      <p:sp>
        <p:nvSpPr>
          <p:cNvPr id="1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6131524" y="46743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5DA1-46C7-5849-9D06-8A1E4BBAA64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603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arbe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ruta 14"/>
          <p:cNvSpPr txBox="1"/>
          <p:nvPr userDrawn="1"/>
        </p:nvSpPr>
        <p:spPr>
          <a:xfrm>
            <a:off x="204826" y="4725110"/>
            <a:ext cx="11996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schemeClr val="tx2"/>
                </a:solidFill>
              </a:rPr>
              <a:t>I samarbete med:</a:t>
            </a:r>
            <a:endParaRPr lang="sv-SE" sz="1000" dirty="0">
              <a:solidFill>
                <a:schemeClr val="tx2"/>
              </a:solidFill>
            </a:endParaRPr>
          </a:p>
        </p:txBody>
      </p:sp>
      <p:sp>
        <p:nvSpPr>
          <p:cNvPr id="10" name="Platshållare för bild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64593"/>
            <a:ext cx="9144000" cy="4266121"/>
          </a:xfrm>
        </p:spPr>
        <p:txBody>
          <a:bodyPr tIns="74880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sv-SE" dirty="0" smtClean="0"/>
              <a:t>Infoga bildobjekt genom att klicka på bildsymbolen.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9363566" y="0"/>
            <a:ext cx="2499653" cy="3419999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ruta 17"/>
          <p:cNvSpPr txBox="1"/>
          <p:nvPr userDrawn="1"/>
        </p:nvSpPr>
        <p:spPr>
          <a:xfrm>
            <a:off x="9467937" y="270178"/>
            <a:ext cx="2283594" cy="304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rgbClr val="FFFFFF"/>
                </a:solidFill>
              </a:rPr>
              <a:t>Bild för presentation av samarbeten. Placeras </a:t>
            </a:r>
            <a:r>
              <a:rPr lang="sv-SE" sz="1200" baseline="0" dirty="0" smtClean="0">
                <a:solidFill>
                  <a:srgbClr val="FFFFFF"/>
                </a:solidFill>
              </a:rPr>
              <a:t>i början av presentationen.</a:t>
            </a:r>
          </a:p>
          <a:p>
            <a:r>
              <a:rPr lang="sv-SE" sz="1200" baseline="0" dirty="0" smtClean="0">
                <a:solidFill>
                  <a:srgbClr val="FFFFFF"/>
                </a:solidFill>
              </a:rPr>
              <a:t>Samarbetspartners logotyper läggs i det vita bottenbandet och visas endast på denna bild. Lägg till en logotyp genom att skapa en bildruta och montera logotypen i den.</a:t>
            </a:r>
          </a:p>
          <a:p>
            <a:endParaRPr lang="sv-SE" sz="1200" baseline="0" dirty="0" smtClean="0">
              <a:solidFill>
                <a:schemeClr val="bg1"/>
              </a:solidFill>
            </a:endParaRP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Välj bild själv. Gör så här: </a:t>
            </a: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L</a:t>
            </a:r>
            <a:r>
              <a:rPr lang="sv-SE" sz="1200" dirty="0" smtClean="0">
                <a:solidFill>
                  <a:schemeClr val="bg1"/>
                </a:solidFill>
              </a:rPr>
              <a:t>ägg</a:t>
            </a:r>
            <a:r>
              <a:rPr lang="sv-SE" sz="1200" baseline="0" dirty="0" smtClean="0">
                <a:solidFill>
                  <a:schemeClr val="bg1"/>
                </a:solidFill>
              </a:rPr>
              <a:t> in ett foto genom att klicka på bildsymbolen. </a:t>
            </a: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Placera fotot längst bak genom att högerklicka och välj Ordna/Placera längst bak. </a:t>
            </a:r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4595"/>
            <a:ext cx="9144000" cy="1979998"/>
          </a:xfrm>
          <a:solidFill>
            <a:schemeClr val="bg1">
              <a:alpha val="80000"/>
            </a:schemeClr>
          </a:solidFill>
        </p:spPr>
        <p:txBody>
          <a:bodyPr lIns="504000" tIns="93600" anchor="ctr">
            <a:no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>
                <a:solidFill>
                  <a:srgbClr val="2181C9"/>
                </a:solidFill>
              </a:defRPr>
            </a:lvl2pPr>
            <a:lvl3pPr marL="914400" indent="0">
              <a:buNone/>
              <a:defRPr sz="2800">
                <a:solidFill>
                  <a:srgbClr val="2181C9"/>
                </a:solidFill>
              </a:defRPr>
            </a:lvl3pPr>
            <a:lvl4pPr marL="1371600" indent="0">
              <a:buNone/>
              <a:defRPr sz="2800">
                <a:solidFill>
                  <a:srgbClr val="2181C9"/>
                </a:solidFill>
              </a:defRPr>
            </a:lvl4pPr>
            <a:lvl5pPr marL="1828800" indent="0">
              <a:buNone/>
              <a:defRPr sz="2800">
                <a:solidFill>
                  <a:srgbClr val="2181C9"/>
                </a:solidFill>
              </a:defRPr>
            </a:lvl5pPr>
          </a:lstStyle>
          <a:p>
            <a:pPr lvl="0"/>
            <a:r>
              <a:rPr lang="sv-SE" dirty="0" smtClean="0"/>
              <a:t>Plats för namn på projekt</a:t>
            </a:r>
            <a:endParaRPr lang="sv-SE" dirty="0"/>
          </a:p>
        </p:txBody>
      </p:sp>
      <p:sp>
        <p:nvSpPr>
          <p:cNvPr id="8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6131524" y="46743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5DA1-46C7-5849-9D06-8A1E4BBAA64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8916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64593"/>
            <a:ext cx="9144000" cy="4266121"/>
          </a:xfrm>
        </p:spPr>
        <p:txBody>
          <a:bodyPr tIns="74880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sv-SE" dirty="0" smtClean="0"/>
              <a:t>Infoga bildobjekt genom att klicka på bildsymbolen.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726"/>
            <a:ext cx="9144000" cy="1135062"/>
          </a:xfrm>
          <a:gradFill flip="none" rotWithShape="1">
            <a:gsLst>
              <a:gs pos="0">
                <a:schemeClr val="accent1">
                  <a:alpha val="60000"/>
                </a:schemeClr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lIns="504000" tIns="9360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rgbClr val="2181C9"/>
                </a:solidFill>
              </a:defRPr>
            </a:lvl2pPr>
            <a:lvl3pPr marL="914400" indent="0">
              <a:buNone/>
              <a:defRPr sz="2800">
                <a:solidFill>
                  <a:srgbClr val="2181C9"/>
                </a:solidFill>
              </a:defRPr>
            </a:lvl3pPr>
            <a:lvl4pPr marL="1371600" indent="0">
              <a:buNone/>
              <a:defRPr sz="2800">
                <a:solidFill>
                  <a:srgbClr val="2181C9"/>
                </a:solidFill>
              </a:defRPr>
            </a:lvl4pPr>
            <a:lvl5pPr marL="1828800" indent="0">
              <a:buNone/>
              <a:defRPr sz="2800">
                <a:solidFill>
                  <a:srgbClr val="2181C9"/>
                </a:solidFill>
              </a:defRPr>
            </a:lvl5pPr>
          </a:lstStyle>
          <a:p>
            <a:pPr lvl="0"/>
            <a:r>
              <a:rPr lang="sv-SE" dirty="0" smtClean="0"/>
              <a:t>Plats för rubrik</a:t>
            </a:r>
            <a:endParaRPr lang="sv-SE" dirty="0"/>
          </a:p>
        </p:txBody>
      </p:sp>
      <p:sp>
        <p:nvSpPr>
          <p:cNvPr id="7" name="Rektangel 6"/>
          <p:cNvSpPr/>
          <p:nvPr userDrawn="1"/>
        </p:nvSpPr>
        <p:spPr>
          <a:xfrm>
            <a:off x="9363566" y="0"/>
            <a:ext cx="2499653" cy="3791712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9606774" y="270177"/>
            <a:ext cx="19997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</a:rPr>
              <a:t>Kapitelsida (finns med</a:t>
            </a:r>
            <a:r>
              <a:rPr lang="sv-SE" sz="1200" baseline="0" dirty="0" smtClean="0">
                <a:solidFill>
                  <a:schemeClr val="bg1"/>
                </a:solidFill>
              </a:rPr>
              <a:t> blå och vit bård)</a:t>
            </a:r>
            <a:r>
              <a:rPr lang="sv-SE" sz="1200" dirty="0" smtClean="0">
                <a:solidFill>
                  <a:schemeClr val="bg1"/>
                </a:solidFill>
              </a:rPr>
              <a:t>;</a:t>
            </a:r>
            <a:r>
              <a:rPr lang="sv-SE" sz="1200" baseline="0" dirty="0" smtClean="0">
                <a:solidFill>
                  <a:schemeClr val="bg1"/>
                </a:solidFill>
              </a:rPr>
              <a:t> kan användas som avdelare i en presentation, t ex vid ett nytt avsnitt. </a:t>
            </a: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Välj bild själv. Gör så här: </a:t>
            </a: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L</a:t>
            </a:r>
            <a:r>
              <a:rPr lang="sv-SE" sz="1200" dirty="0" smtClean="0">
                <a:solidFill>
                  <a:schemeClr val="bg1"/>
                </a:solidFill>
              </a:rPr>
              <a:t>ägg</a:t>
            </a:r>
            <a:r>
              <a:rPr lang="sv-SE" sz="1200" baseline="0" dirty="0" smtClean="0">
                <a:solidFill>
                  <a:schemeClr val="bg1"/>
                </a:solidFill>
              </a:rPr>
              <a:t> in ett foto genom att klicka på bildsymbolen. </a:t>
            </a: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Placera fotot längst bak genom att högerklicka och välj Ordna/Placera längst bak. </a:t>
            </a: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Mittbården kan flyttas uppåt och nedåt eller breddas vid behov.</a:t>
            </a: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10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6131524" y="46743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5DA1-46C7-5849-9D06-8A1E4BBAA64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590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5449"/>
            <a:ext cx="9144000" cy="4275265"/>
          </a:xfrm>
        </p:spPr>
        <p:txBody>
          <a:bodyPr tIns="74880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sv-SE" dirty="0" smtClean="0"/>
              <a:t>Infoga bildobjekt genom att klicka på bildsymbolen.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1250"/>
            <a:ext cx="9144000" cy="1135062"/>
          </a:xfrm>
          <a:solidFill>
            <a:schemeClr val="bg1">
              <a:alpha val="80000"/>
            </a:schemeClr>
          </a:solidFill>
        </p:spPr>
        <p:txBody>
          <a:bodyPr lIns="504000" tIns="93600">
            <a:no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>
                <a:solidFill>
                  <a:srgbClr val="2181C9"/>
                </a:solidFill>
              </a:defRPr>
            </a:lvl2pPr>
            <a:lvl3pPr marL="914400" indent="0">
              <a:buNone/>
              <a:defRPr sz="2800">
                <a:solidFill>
                  <a:srgbClr val="2181C9"/>
                </a:solidFill>
              </a:defRPr>
            </a:lvl3pPr>
            <a:lvl4pPr marL="1371600" indent="0">
              <a:buNone/>
              <a:defRPr sz="2800">
                <a:solidFill>
                  <a:srgbClr val="2181C9"/>
                </a:solidFill>
              </a:defRPr>
            </a:lvl4pPr>
            <a:lvl5pPr marL="1828800" indent="0">
              <a:buNone/>
              <a:defRPr sz="2800">
                <a:solidFill>
                  <a:srgbClr val="2181C9"/>
                </a:solidFill>
              </a:defRPr>
            </a:lvl5pPr>
          </a:lstStyle>
          <a:p>
            <a:pPr lvl="0"/>
            <a:r>
              <a:rPr lang="sv-SE" dirty="0" smtClean="0"/>
              <a:t>Plats för rubrik</a:t>
            </a:r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9363566" y="0"/>
            <a:ext cx="2499653" cy="3816096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/>
          <p:cNvSpPr txBox="1"/>
          <p:nvPr userDrawn="1"/>
        </p:nvSpPr>
        <p:spPr>
          <a:xfrm>
            <a:off x="9606774" y="270177"/>
            <a:ext cx="19997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</a:rPr>
              <a:t>Kapitelsida (finns med</a:t>
            </a:r>
            <a:r>
              <a:rPr lang="sv-SE" sz="1200" baseline="0" dirty="0" smtClean="0">
                <a:solidFill>
                  <a:schemeClr val="bg1"/>
                </a:solidFill>
              </a:rPr>
              <a:t> blå och vit bård)</a:t>
            </a:r>
            <a:r>
              <a:rPr lang="sv-SE" sz="1200" dirty="0" smtClean="0">
                <a:solidFill>
                  <a:schemeClr val="bg1"/>
                </a:solidFill>
              </a:rPr>
              <a:t>;</a:t>
            </a:r>
            <a:r>
              <a:rPr lang="sv-SE" sz="1200" baseline="0" dirty="0" smtClean="0">
                <a:solidFill>
                  <a:schemeClr val="bg1"/>
                </a:solidFill>
              </a:rPr>
              <a:t> kan användas som avdelare i en presentation, t ex vid ett nytt avsnitt. Välj bild själv. Gör så här: </a:t>
            </a: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L</a:t>
            </a:r>
            <a:r>
              <a:rPr lang="sv-SE" sz="1200" dirty="0" smtClean="0">
                <a:solidFill>
                  <a:schemeClr val="bg1"/>
                </a:solidFill>
              </a:rPr>
              <a:t>ägg</a:t>
            </a:r>
            <a:r>
              <a:rPr lang="sv-SE" sz="1200" baseline="0" dirty="0" smtClean="0">
                <a:solidFill>
                  <a:schemeClr val="bg1"/>
                </a:solidFill>
              </a:rPr>
              <a:t> in ett foto genom att klicka på bildsymbolen. </a:t>
            </a: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Placera fotot längst bak genom att högerklicka och välja Ordna/Placera längst bak. </a:t>
            </a: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Mittbården kan flyttas uppåt och nedåt eller breddas vid behov.</a:t>
            </a: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8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6131524" y="46743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5DA1-46C7-5849-9D06-8A1E4BBAA64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2817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9510" y="205979"/>
            <a:ext cx="4906229" cy="857250"/>
          </a:xfr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Rubrik 32pkt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1" hasCustomPrompt="1"/>
          </p:nvPr>
        </p:nvSpPr>
        <p:spPr>
          <a:xfrm>
            <a:off x="5346701" y="158751"/>
            <a:ext cx="3797300" cy="439261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sv-SE" dirty="0" smtClean="0"/>
              <a:t>Plats för utfallande bild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2" y="1200152"/>
            <a:ext cx="4578269" cy="3275994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12000" indent="-234000">
              <a:buFont typeface="Lucida Grande"/>
              <a:buChar char="–"/>
              <a:defRPr sz="2200">
                <a:solidFill>
                  <a:schemeClr val="tx2"/>
                </a:solidFill>
              </a:defRPr>
            </a:lvl2pPr>
            <a:lvl3pPr marL="824400" indent="-198000">
              <a:buFont typeface="Arial" charset="0"/>
              <a:buChar char="•"/>
              <a:defRPr sz="2000">
                <a:solidFill>
                  <a:schemeClr val="tx2"/>
                </a:solidFill>
              </a:defRPr>
            </a:lvl3pPr>
            <a:lvl4pPr marL="1065600" indent="-198000">
              <a:buFont typeface="Lucida Grande"/>
              <a:buChar char="–"/>
              <a:defRPr sz="1800">
                <a:solidFill>
                  <a:schemeClr val="tx2"/>
                </a:solidFill>
              </a:defRPr>
            </a:lvl4pPr>
            <a:lvl5pPr marL="1270800" indent="-198000">
              <a:buFont typeface="Lucida Grande"/>
              <a:buChar char="»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7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6131524" y="46743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5DA1-46C7-5849-9D06-8A1E4BBAA64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92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ej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Rubrik 32pkt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1" hasCustomPrompt="1"/>
          </p:nvPr>
        </p:nvSpPr>
        <p:spPr>
          <a:xfrm>
            <a:off x="5346703" y="1063230"/>
            <a:ext cx="3340099" cy="348813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sv-SE" dirty="0" smtClean="0"/>
              <a:t>Plats för bild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2" y="1200152"/>
            <a:ext cx="4578269" cy="3275994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12000" indent="-234000">
              <a:buFont typeface="Lucida Grande"/>
              <a:buChar char="–"/>
              <a:defRPr sz="2200">
                <a:solidFill>
                  <a:schemeClr val="tx2"/>
                </a:solidFill>
              </a:defRPr>
            </a:lvl2pPr>
            <a:lvl3pPr marL="824400" indent="-198000">
              <a:buFont typeface="Arial" charset="0"/>
              <a:buChar char="•"/>
              <a:defRPr sz="2000">
                <a:solidFill>
                  <a:schemeClr val="tx2"/>
                </a:solidFill>
              </a:defRPr>
            </a:lvl3pPr>
            <a:lvl4pPr marL="1065600" indent="-198000">
              <a:buFont typeface="Lucida Grande"/>
              <a:buChar char="–"/>
              <a:defRPr sz="1800">
                <a:solidFill>
                  <a:schemeClr val="tx2"/>
                </a:solidFill>
              </a:defRPr>
            </a:lvl4pPr>
            <a:lvl5pPr marL="1270800" indent="-198000">
              <a:buFont typeface="Lucida Grande"/>
              <a:buChar char="»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7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6131524" y="46743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5DA1-46C7-5849-9D06-8A1E4BBAA64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4244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Rubrik 32pkt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1" y="1200152"/>
            <a:ext cx="5928168" cy="3275994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12000" indent="-234000">
              <a:buFont typeface="Lucida Grande"/>
              <a:buChar char="–"/>
              <a:defRPr sz="2200">
                <a:solidFill>
                  <a:srgbClr val="2181C9"/>
                </a:solidFill>
              </a:defRPr>
            </a:lvl2pPr>
            <a:lvl3pPr marL="824400" indent="-198000">
              <a:buFont typeface="Arial" charset="0"/>
              <a:buChar char="•"/>
              <a:defRPr sz="2000">
                <a:solidFill>
                  <a:schemeClr val="tx2"/>
                </a:solidFill>
              </a:defRPr>
            </a:lvl3pPr>
            <a:lvl4pPr marL="1065600" indent="-198000">
              <a:buFont typeface="Lucida Grande"/>
              <a:buChar char="–"/>
              <a:defRPr sz="1800">
                <a:solidFill>
                  <a:schemeClr val="tx2"/>
                </a:solidFill>
              </a:defRPr>
            </a:lvl4pPr>
            <a:lvl5pPr marL="1270800" indent="-198000">
              <a:buFont typeface="Lucida Grande"/>
              <a:buChar char="»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6131524" y="46743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5DA1-46C7-5849-9D06-8A1E4BBAA64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089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Rubrik 32pkt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1" hasCustomPrompt="1"/>
          </p:nvPr>
        </p:nvSpPr>
        <p:spPr>
          <a:xfrm>
            <a:off x="457202" y="1063230"/>
            <a:ext cx="3340099" cy="348813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sv-SE" dirty="0" smtClean="0"/>
              <a:t>Plats </a:t>
            </a:r>
            <a:r>
              <a:rPr lang="sv-SE" smtClean="0"/>
              <a:t>för bild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089492" y="1201301"/>
            <a:ext cx="4578269" cy="3275994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12000" indent="-234000">
              <a:buFont typeface="Lucida Grande"/>
              <a:buChar char="–"/>
              <a:defRPr sz="2200">
                <a:solidFill>
                  <a:schemeClr val="tx2"/>
                </a:solidFill>
              </a:defRPr>
            </a:lvl2pPr>
            <a:lvl3pPr marL="824400" indent="-198000">
              <a:buFont typeface="Arial" charset="0"/>
              <a:buChar char="•"/>
              <a:defRPr sz="2000">
                <a:solidFill>
                  <a:schemeClr val="tx2"/>
                </a:solidFill>
              </a:defRPr>
            </a:lvl3pPr>
            <a:lvl4pPr marL="1065600" indent="-198000">
              <a:buFont typeface="Lucida Grande"/>
              <a:buChar char="–"/>
              <a:defRPr sz="1800">
                <a:solidFill>
                  <a:schemeClr val="tx2"/>
                </a:solidFill>
              </a:defRPr>
            </a:lvl4pPr>
            <a:lvl5pPr marL="1270800" indent="-198000">
              <a:buFont typeface="Lucida Grande"/>
              <a:buChar char="»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7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6131524" y="46743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5DA1-46C7-5849-9D06-8A1E4BBAA64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6557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faktaru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Rubrik 32pkt</a:t>
            </a:r>
            <a:endParaRPr lang="sv-SE" dirty="0"/>
          </a:p>
        </p:txBody>
      </p:sp>
      <p:sp>
        <p:nvSpPr>
          <p:cNvPr id="3" name="Rektangel 2"/>
          <p:cNvSpPr/>
          <p:nvPr userDrawn="1"/>
        </p:nvSpPr>
        <p:spPr>
          <a:xfrm>
            <a:off x="5346304" y="1190626"/>
            <a:ext cx="3797696" cy="43469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 userDrawn="1"/>
        </p:nvSpPr>
        <p:spPr>
          <a:xfrm>
            <a:off x="5346304" y="1625316"/>
            <a:ext cx="3797696" cy="2926048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5443884" y="1208168"/>
            <a:ext cx="3216275" cy="23971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 faktaruta</a:t>
            </a:r>
            <a:endParaRPr lang="sv-SE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2" hasCustomPrompt="1"/>
          </p:nvPr>
        </p:nvSpPr>
        <p:spPr>
          <a:xfrm>
            <a:off x="5436098" y="1744134"/>
            <a:ext cx="3480331" cy="227030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Innehåll faktaruta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457202" y="1200152"/>
            <a:ext cx="4578269" cy="3275994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12000" indent="-234000">
              <a:buFont typeface="Lucida Grande"/>
              <a:buChar char="–"/>
              <a:defRPr sz="2200">
                <a:solidFill>
                  <a:schemeClr val="tx2"/>
                </a:solidFill>
              </a:defRPr>
            </a:lvl2pPr>
            <a:lvl3pPr marL="824400" indent="-198000">
              <a:buFont typeface="Arial" charset="0"/>
              <a:buChar char="•"/>
              <a:defRPr sz="2000">
                <a:solidFill>
                  <a:schemeClr val="tx2"/>
                </a:solidFill>
              </a:defRPr>
            </a:lvl3pPr>
            <a:lvl4pPr marL="1065600" indent="-198000">
              <a:buFont typeface="Lucida Grande"/>
              <a:buChar char="–"/>
              <a:defRPr sz="1800">
                <a:solidFill>
                  <a:schemeClr val="tx2"/>
                </a:solidFill>
              </a:defRPr>
            </a:lvl4pPr>
            <a:lvl5pPr marL="1270800" indent="-198000">
              <a:buFont typeface="Lucida Grande"/>
              <a:buChar char="»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1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6131524" y="46743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5DA1-46C7-5849-9D06-8A1E4BBAA64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399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faktaru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5346304" y="1625316"/>
            <a:ext cx="3797696" cy="292604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Rubrik 32pkt</a:t>
            </a:r>
            <a:endParaRPr lang="sv-SE" dirty="0"/>
          </a:p>
        </p:txBody>
      </p:sp>
      <p:sp>
        <p:nvSpPr>
          <p:cNvPr id="3" name="Rektangel 2"/>
          <p:cNvSpPr/>
          <p:nvPr userDrawn="1"/>
        </p:nvSpPr>
        <p:spPr>
          <a:xfrm>
            <a:off x="5346304" y="1190626"/>
            <a:ext cx="3797696" cy="4346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5443884" y="1208168"/>
            <a:ext cx="3216275" cy="23971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 faktaruta</a:t>
            </a:r>
            <a:endParaRPr lang="sv-SE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2" hasCustomPrompt="1"/>
          </p:nvPr>
        </p:nvSpPr>
        <p:spPr>
          <a:xfrm>
            <a:off x="5436098" y="1744134"/>
            <a:ext cx="3480331" cy="227030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Innehåll faktaruta</a:t>
            </a:r>
            <a:endParaRPr lang="sv-SE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457202" y="1200152"/>
            <a:ext cx="4578269" cy="3275994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12000" indent="-234000">
              <a:buFont typeface="Lucida Grande"/>
              <a:buChar char="–"/>
              <a:defRPr sz="2200">
                <a:solidFill>
                  <a:schemeClr val="tx2"/>
                </a:solidFill>
              </a:defRPr>
            </a:lvl2pPr>
            <a:lvl3pPr marL="824400" indent="-198000">
              <a:buFont typeface="Arial" charset="0"/>
              <a:buChar char="•"/>
              <a:defRPr sz="2000">
                <a:solidFill>
                  <a:schemeClr val="tx2"/>
                </a:solidFill>
              </a:defRPr>
            </a:lvl3pPr>
            <a:lvl4pPr marL="1065600" indent="-198000">
              <a:buFont typeface="Lucida Grande"/>
              <a:buChar char="–"/>
              <a:defRPr sz="1800">
                <a:solidFill>
                  <a:schemeClr val="tx2"/>
                </a:solidFill>
              </a:defRPr>
            </a:lvl4pPr>
            <a:lvl5pPr marL="1270800" indent="-198000">
              <a:buFont typeface="Lucida Grande"/>
              <a:buChar char="»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2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6131524" y="46743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5DA1-46C7-5849-9D06-8A1E4BBAA64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723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7672" cy="4551363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1"/>
            <a:ext cx="3247672" cy="4551363"/>
          </a:xfrm>
          <a:prstGeom prst="rect">
            <a:avLst/>
          </a:prstGeom>
          <a:solidFill>
            <a:srgbClr val="2181C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 userDrawn="1"/>
        </p:nvSpPr>
        <p:spPr>
          <a:xfrm>
            <a:off x="3247672" y="1"/>
            <a:ext cx="5896328" cy="4551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lt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9363566" y="0"/>
            <a:ext cx="2499653" cy="2381250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9606774" y="270178"/>
            <a:ext cx="1999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 smtClean="0">
                <a:solidFill>
                  <a:srgbClr val="FFFFFF"/>
                </a:solidFill>
              </a:rPr>
              <a:t>Startbild</a:t>
            </a:r>
            <a:r>
              <a:rPr lang="sv-SE" sz="1200" dirty="0" smtClean="0">
                <a:solidFill>
                  <a:srgbClr val="FFFFFF"/>
                </a:solidFill>
              </a:rPr>
              <a:t> med låst stillebenbild. Finns 10 olika varianter i mallen.</a:t>
            </a:r>
            <a:endParaRPr lang="sv-SE" sz="1200" dirty="0">
              <a:solidFill>
                <a:srgbClr val="FFFFFF"/>
              </a:solidFill>
            </a:endParaRPr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3596640" y="1493696"/>
            <a:ext cx="5198392" cy="239077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Plats för presentationsrubrik</a:t>
            </a:r>
            <a:endParaRPr lang="sv-SE" dirty="0"/>
          </a:p>
        </p:txBody>
      </p:sp>
      <p:pic>
        <p:nvPicPr>
          <p:cNvPr id="10" name="Bildobjekt 9" descr="Pil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43" y="1261907"/>
            <a:ext cx="2412000" cy="1965333"/>
          </a:xfrm>
          <a:prstGeom prst="rect">
            <a:avLst/>
          </a:prstGeom>
        </p:spPr>
      </p:pic>
      <p:sp>
        <p:nvSpPr>
          <p:cNvPr id="12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6131524" y="46743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5DA1-46C7-5849-9D06-8A1E4BBAA64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19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faktaru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5346304" y="1625316"/>
            <a:ext cx="3797696" cy="2926048"/>
          </a:xfrm>
          <a:prstGeom prst="rect">
            <a:avLst/>
          </a:prstGeom>
          <a:solidFill>
            <a:srgbClr val="642C5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/>
          <p:cNvSpPr>
            <a:spLocks noGrp="1"/>
          </p:cNvSpPr>
          <p:nvPr>
            <p:ph type="title" hasCustomPrompt="1"/>
          </p:nvPr>
        </p:nvSpPr>
        <p:spPr>
          <a:xfrm>
            <a:off x="386152" y="205979"/>
            <a:ext cx="8300648" cy="857250"/>
          </a:xfr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Rubrik 32pkt</a:t>
            </a:r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5346304" y="1190626"/>
            <a:ext cx="3797696" cy="434690"/>
          </a:xfrm>
          <a:prstGeom prst="rect">
            <a:avLst/>
          </a:prstGeom>
          <a:solidFill>
            <a:srgbClr val="642C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5443884" y="1208168"/>
            <a:ext cx="3216275" cy="23971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 faktaruta</a:t>
            </a:r>
            <a:endParaRPr lang="sv-SE" dirty="0"/>
          </a:p>
        </p:txBody>
      </p:sp>
      <p:sp>
        <p:nvSpPr>
          <p:cNvPr id="15" name="Platshållare för text 4"/>
          <p:cNvSpPr>
            <a:spLocks noGrp="1"/>
          </p:cNvSpPr>
          <p:nvPr>
            <p:ph type="body" sz="quarter" idx="12" hasCustomPrompt="1"/>
          </p:nvPr>
        </p:nvSpPr>
        <p:spPr>
          <a:xfrm>
            <a:off x="5436098" y="1744134"/>
            <a:ext cx="3480331" cy="227030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Innehåll faktaruta</a:t>
            </a:r>
            <a:endParaRPr lang="sv-SE" dirty="0"/>
          </a:p>
        </p:txBody>
      </p:sp>
      <p:sp>
        <p:nvSpPr>
          <p:cNvPr id="16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6131524" y="46743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5DA1-46C7-5849-9D06-8A1E4BBAA64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Platshållare för innehåll 2"/>
          <p:cNvSpPr>
            <a:spLocks noGrp="1"/>
          </p:cNvSpPr>
          <p:nvPr>
            <p:ph idx="1"/>
          </p:nvPr>
        </p:nvSpPr>
        <p:spPr>
          <a:xfrm>
            <a:off x="457202" y="1200152"/>
            <a:ext cx="4578269" cy="3275994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12000" indent="-234000">
              <a:buFont typeface="Lucida Grande"/>
              <a:buChar char="–"/>
              <a:defRPr sz="2200">
                <a:solidFill>
                  <a:schemeClr val="tx2"/>
                </a:solidFill>
              </a:defRPr>
            </a:lvl2pPr>
            <a:lvl3pPr marL="824400" indent="-198000">
              <a:buFont typeface="Arial" charset="0"/>
              <a:buChar char="•"/>
              <a:defRPr sz="2000">
                <a:solidFill>
                  <a:schemeClr val="tx2"/>
                </a:solidFill>
              </a:defRPr>
            </a:lvl3pPr>
            <a:lvl4pPr marL="1065600" indent="-198000">
              <a:buFont typeface="Lucida Grande"/>
              <a:buChar char="–"/>
              <a:defRPr sz="1800">
                <a:solidFill>
                  <a:schemeClr val="tx2"/>
                </a:solidFill>
              </a:defRPr>
            </a:lvl4pPr>
            <a:lvl5pPr marL="1270800" indent="-198000">
              <a:buFont typeface="Lucida Grande"/>
              <a:buChar char="»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7983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faktaru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F5DA1-46C7-5849-9D06-8A1E4BBAA64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/>
          <p:cNvSpPr/>
          <p:nvPr userDrawn="1"/>
        </p:nvSpPr>
        <p:spPr>
          <a:xfrm>
            <a:off x="5346304" y="1625316"/>
            <a:ext cx="3797696" cy="2926048"/>
          </a:xfrm>
          <a:prstGeom prst="rect">
            <a:avLst/>
          </a:prstGeom>
          <a:solidFill>
            <a:srgbClr val="858484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386152" y="205979"/>
            <a:ext cx="8300648" cy="857250"/>
          </a:xfr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Rubrik 32pkt</a:t>
            </a:r>
            <a:endParaRPr lang="sv-SE" dirty="0"/>
          </a:p>
        </p:txBody>
      </p:sp>
      <p:sp>
        <p:nvSpPr>
          <p:cNvPr id="6" name="Rektangel 5"/>
          <p:cNvSpPr/>
          <p:nvPr userDrawn="1"/>
        </p:nvSpPr>
        <p:spPr>
          <a:xfrm>
            <a:off x="5346304" y="1190626"/>
            <a:ext cx="3797696" cy="434690"/>
          </a:xfrm>
          <a:prstGeom prst="rect">
            <a:avLst/>
          </a:prstGeom>
          <a:solidFill>
            <a:srgbClr val="8584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5443884" y="1208168"/>
            <a:ext cx="3216275" cy="23971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 faktaruta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2" hasCustomPrompt="1"/>
          </p:nvPr>
        </p:nvSpPr>
        <p:spPr>
          <a:xfrm>
            <a:off x="5436098" y="1744134"/>
            <a:ext cx="3480331" cy="227030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Innehåll faktaruta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457202" y="1200152"/>
            <a:ext cx="4578269" cy="3275994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12000" indent="-234000">
              <a:buFont typeface="Lucida Grande"/>
              <a:buChar char="–"/>
              <a:defRPr sz="2200">
                <a:solidFill>
                  <a:schemeClr val="tx2"/>
                </a:solidFill>
              </a:defRPr>
            </a:lvl2pPr>
            <a:lvl3pPr marL="824400" indent="-198000">
              <a:buFont typeface="Arial" charset="0"/>
              <a:buChar char="•"/>
              <a:defRPr sz="2000">
                <a:solidFill>
                  <a:schemeClr val="tx2"/>
                </a:solidFill>
              </a:defRPr>
            </a:lvl3pPr>
            <a:lvl4pPr marL="1065600" indent="-198000">
              <a:buFont typeface="Lucida Grande"/>
              <a:buChar char="–"/>
              <a:defRPr sz="1800">
                <a:solidFill>
                  <a:schemeClr val="tx2"/>
                </a:solidFill>
              </a:defRPr>
            </a:lvl4pPr>
            <a:lvl5pPr marL="1270800" indent="-198000">
              <a:buFont typeface="Lucida Grande"/>
              <a:buChar char="»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3352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faktarut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F5DA1-46C7-5849-9D06-8A1E4BBAA64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/>
          <p:cNvSpPr/>
          <p:nvPr userDrawn="1"/>
        </p:nvSpPr>
        <p:spPr>
          <a:xfrm>
            <a:off x="5346304" y="1625316"/>
            <a:ext cx="3797696" cy="2926048"/>
          </a:xfrm>
          <a:prstGeom prst="rect">
            <a:avLst/>
          </a:prstGeom>
          <a:solidFill>
            <a:srgbClr val="22274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386152" y="205979"/>
            <a:ext cx="8300648" cy="857250"/>
          </a:xfr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Rubrik 32pkt</a:t>
            </a:r>
            <a:endParaRPr lang="sv-SE" dirty="0"/>
          </a:p>
        </p:txBody>
      </p:sp>
      <p:sp>
        <p:nvSpPr>
          <p:cNvPr id="6" name="Rektangel 5"/>
          <p:cNvSpPr/>
          <p:nvPr userDrawn="1"/>
        </p:nvSpPr>
        <p:spPr>
          <a:xfrm>
            <a:off x="5346304" y="1190626"/>
            <a:ext cx="3797696" cy="434690"/>
          </a:xfrm>
          <a:prstGeom prst="rect">
            <a:avLst/>
          </a:prstGeom>
          <a:solidFill>
            <a:srgbClr val="2227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5443884" y="1208168"/>
            <a:ext cx="3216275" cy="23971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 faktaruta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2" hasCustomPrompt="1"/>
          </p:nvPr>
        </p:nvSpPr>
        <p:spPr>
          <a:xfrm>
            <a:off x="5436098" y="1744134"/>
            <a:ext cx="3480331" cy="227030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Innehåll faktaruta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457202" y="1200152"/>
            <a:ext cx="4578269" cy="3275994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12000" indent="-234000">
              <a:buFont typeface="Lucida Grande"/>
              <a:buChar char="–"/>
              <a:defRPr sz="2200">
                <a:solidFill>
                  <a:schemeClr val="tx2"/>
                </a:solidFill>
              </a:defRPr>
            </a:lvl2pPr>
            <a:lvl3pPr marL="824400" indent="-198000">
              <a:buFont typeface="Arial" charset="0"/>
              <a:buChar char="•"/>
              <a:defRPr sz="2000">
                <a:solidFill>
                  <a:schemeClr val="tx2"/>
                </a:solidFill>
              </a:defRPr>
            </a:lvl3pPr>
            <a:lvl4pPr marL="1065600" indent="-198000">
              <a:buFont typeface="Lucida Grande"/>
              <a:buChar char="–"/>
              <a:defRPr sz="1800">
                <a:solidFill>
                  <a:schemeClr val="tx2"/>
                </a:solidFill>
              </a:defRPr>
            </a:lvl4pPr>
            <a:lvl5pPr marL="1270800" indent="-198000">
              <a:buFont typeface="Lucida Grande"/>
              <a:buChar char="»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8232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faktarut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F5DA1-46C7-5849-9D06-8A1E4BBAA64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/>
          <p:cNvSpPr/>
          <p:nvPr userDrawn="1"/>
        </p:nvSpPr>
        <p:spPr>
          <a:xfrm>
            <a:off x="5346304" y="1625316"/>
            <a:ext cx="3797696" cy="2926048"/>
          </a:xfrm>
          <a:prstGeom prst="rect">
            <a:avLst/>
          </a:prstGeom>
          <a:solidFill>
            <a:srgbClr val="950026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386152" y="205979"/>
            <a:ext cx="8300648" cy="857250"/>
          </a:xfr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Rubrik 32pkt</a:t>
            </a:r>
            <a:endParaRPr lang="sv-SE" dirty="0"/>
          </a:p>
        </p:txBody>
      </p:sp>
      <p:sp>
        <p:nvSpPr>
          <p:cNvPr id="6" name="Rektangel 5"/>
          <p:cNvSpPr/>
          <p:nvPr userDrawn="1"/>
        </p:nvSpPr>
        <p:spPr>
          <a:xfrm>
            <a:off x="5346304" y="1190626"/>
            <a:ext cx="3797696" cy="434690"/>
          </a:xfrm>
          <a:prstGeom prst="rect">
            <a:avLst/>
          </a:prstGeom>
          <a:solidFill>
            <a:srgbClr val="9500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5443884" y="1208168"/>
            <a:ext cx="3216275" cy="23971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 faktaruta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2" hasCustomPrompt="1"/>
          </p:nvPr>
        </p:nvSpPr>
        <p:spPr>
          <a:xfrm>
            <a:off x="5436098" y="1744134"/>
            <a:ext cx="3480331" cy="227030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Innehåll faktaruta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457202" y="1200152"/>
            <a:ext cx="4578269" cy="3275994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12000" indent="-234000">
              <a:buFont typeface="Lucida Grande"/>
              <a:buChar char="–"/>
              <a:defRPr sz="2200">
                <a:solidFill>
                  <a:schemeClr val="tx2"/>
                </a:solidFill>
              </a:defRPr>
            </a:lvl2pPr>
            <a:lvl3pPr marL="824400" indent="-198000">
              <a:buFont typeface="Arial" charset="0"/>
              <a:buChar char="•"/>
              <a:defRPr sz="2000">
                <a:solidFill>
                  <a:schemeClr val="tx2"/>
                </a:solidFill>
              </a:defRPr>
            </a:lvl3pPr>
            <a:lvl4pPr marL="1065600" indent="-198000">
              <a:buFont typeface="Lucida Grande"/>
              <a:buChar char="–"/>
              <a:defRPr sz="1800">
                <a:solidFill>
                  <a:schemeClr val="tx2"/>
                </a:solidFill>
              </a:defRPr>
            </a:lvl4pPr>
            <a:lvl5pPr marL="1270800" indent="-198000">
              <a:buFont typeface="Lucida Grande"/>
              <a:buChar char="»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1581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Rubrik 32pkt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27599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6131524" y="46743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5DA1-46C7-5849-9D06-8A1E4BBAA64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992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Rubrik 32pkt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3" y="1200152"/>
            <a:ext cx="4067996" cy="3275994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12000" indent="-234000">
              <a:buFont typeface="Lucida Grande"/>
              <a:buChar char="–"/>
              <a:defRPr sz="2200">
                <a:solidFill>
                  <a:schemeClr val="tx2"/>
                </a:solidFill>
              </a:defRPr>
            </a:lvl2pPr>
            <a:lvl3pPr marL="824400" indent="-198000">
              <a:buFont typeface="Arial" charset="0"/>
              <a:buChar char="•"/>
              <a:defRPr sz="2000">
                <a:solidFill>
                  <a:schemeClr val="tx2"/>
                </a:solidFill>
              </a:defRPr>
            </a:lvl3pPr>
            <a:lvl4pPr marL="1065600" indent="-198000">
              <a:buFont typeface="Lucida Grande"/>
              <a:buChar char="–"/>
              <a:defRPr sz="1800">
                <a:solidFill>
                  <a:schemeClr val="tx2"/>
                </a:solidFill>
              </a:defRPr>
            </a:lvl4pPr>
            <a:lvl5pPr marL="1270800" indent="-198000">
              <a:buFont typeface="Lucida Grande"/>
              <a:buChar char="»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0"/>
          </p:nvPr>
        </p:nvSpPr>
        <p:spPr>
          <a:xfrm>
            <a:off x="4618804" y="1200152"/>
            <a:ext cx="4067996" cy="3275994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12000" indent="-234000">
              <a:buFont typeface="Lucida Grande"/>
              <a:buChar char="–"/>
              <a:defRPr sz="2200">
                <a:solidFill>
                  <a:schemeClr val="tx2"/>
                </a:solidFill>
              </a:defRPr>
            </a:lvl2pPr>
            <a:lvl3pPr marL="824400" indent="-198000">
              <a:buFont typeface="Arial" charset="0"/>
              <a:buChar char="•"/>
              <a:defRPr sz="2000">
                <a:solidFill>
                  <a:schemeClr val="tx2"/>
                </a:solidFill>
              </a:defRPr>
            </a:lvl3pPr>
            <a:lvl4pPr marL="1065600" indent="-198000">
              <a:buFont typeface="Lucida Grande"/>
              <a:buChar char="–"/>
              <a:defRPr sz="1800">
                <a:solidFill>
                  <a:schemeClr val="tx2"/>
                </a:solidFill>
              </a:defRPr>
            </a:lvl4pPr>
            <a:lvl5pPr marL="1270800" indent="-198000">
              <a:buFont typeface="Lucida Grande"/>
              <a:buChar char="»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8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6131524" y="46743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5DA1-46C7-5849-9D06-8A1E4BBAA64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3637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Helsidesbild Svart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66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Helsidesbild Vit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19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0935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99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77184" cy="4547616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1"/>
            <a:ext cx="3247672" cy="4551363"/>
          </a:xfrm>
          <a:prstGeom prst="rect">
            <a:avLst/>
          </a:prstGeom>
          <a:solidFill>
            <a:srgbClr val="2181C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 userDrawn="1"/>
        </p:nvSpPr>
        <p:spPr>
          <a:xfrm>
            <a:off x="3247672" y="1"/>
            <a:ext cx="5896328" cy="4551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9363566" y="0"/>
            <a:ext cx="2499653" cy="2381250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9606774" y="270178"/>
            <a:ext cx="1999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 smtClean="0">
                <a:solidFill>
                  <a:srgbClr val="FFFFFF"/>
                </a:solidFill>
              </a:rPr>
              <a:t>Startbild</a:t>
            </a:r>
            <a:r>
              <a:rPr lang="sv-SE" sz="1200" dirty="0" smtClean="0">
                <a:solidFill>
                  <a:srgbClr val="FFFFFF"/>
                </a:solidFill>
              </a:rPr>
              <a:t> med låst stillebenbild. Finns 10 olika varianter i mallen.</a:t>
            </a:r>
            <a:endParaRPr lang="sv-SE" sz="1200" dirty="0">
              <a:solidFill>
                <a:srgbClr val="FFFFFF"/>
              </a:solidFill>
            </a:endParaRPr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3596640" y="1493696"/>
            <a:ext cx="5198392" cy="239077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Plats för presentationsrubrik</a:t>
            </a:r>
            <a:endParaRPr lang="sv-SE" dirty="0"/>
          </a:p>
        </p:txBody>
      </p:sp>
      <p:pic>
        <p:nvPicPr>
          <p:cNvPr id="10" name="Bildobjekt 9" descr="Pil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43" y="1261907"/>
            <a:ext cx="2412000" cy="1965333"/>
          </a:xfrm>
          <a:prstGeom prst="rect">
            <a:avLst/>
          </a:prstGeom>
        </p:spPr>
      </p:pic>
      <p:sp>
        <p:nvSpPr>
          <p:cNvPr id="12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6131524" y="46743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5DA1-46C7-5849-9D06-8A1E4BBAA64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965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73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316224" cy="4547616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1"/>
            <a:ext cx="3247672" cy="4551363"/>
          </a:xfrm>
          <a:prstGeom prst="rect">
            <a:avLst/>
          </a:prstGeom>
          <a:solidFill>
            <a:srgbClr val="2181C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 userDrawn="1"/>
        </p:nvSpPr>
        <p:spPr>
          <a:xfrm>
            <a:off x="3247672" y="1"/>
            <a:ext cx="5896328" cy="4551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9363566" y="0"/>
            <a:ext cx="2499653" cy="2381250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9606774" y="270178"/>
            <a:ext cx="1999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 smtClean="0">
                <a:solidFill>
                  <a:srgbClr val="FFFFFF"/>
                </a:solidFill>
              </a:rPr>
              <a:t>Startbild</a:t>
            </a:r>
            <a:r>
              <a:rPr lang="sv-SE" sz="1200" dirty="0" smtClean="0">
                <a:solidFill>
                  <a:srgbClr val="FFFFFF"/>
                </a:solidFill>
              </a:rPr>
              <a:t> med låst stillebenbild. Finns 10 olika varianter i mallen.</a:t>
            </a:r>
            <a:endParaRPr lang="sv-SE" sz="1200" dirty="0">
              <a:solidFill>
                <a:srgbClr val="FFFFFF"/>
              </a:solidFill>
            </a:endParaRPr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3596640" y="1493696"/>
            <a:ext cx="5198392" cy="239077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Plats för presentationsrubrik</a:t>
            </a:r>
            <a:endParaRPr lang="sv-SE" dirty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103188" y="4366697"/>
            <a:ext cx="208327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" dirty="0" smtClean="0">
                <a:solidFill>
                  <a:schemeClr val="tx1"/>
                </a:solidFill>
              </a:rPr>
              <a:t>Foto: Försvarsmakten/David </a:t>
            </a:r>
            <a:r>
              <a:rPr lang="sv-SE" sz="400" dirty="0" err="1" smtClean="0">
                <a:solidFill>
                  <a:schemeClr val="tx1"/>
                </a:solidFill>
              </a:rPr>
              <a:t>Gernes</a:t>
            </a:r>
            <a:endParaRPr lang="sv-SE" sz="400" dirty="0">
              <a:solidFill>
                <a:schemeClr val="tx1"/>
              </a:solidFill>
            </a:endParaRPr>
          </a:p>
        </p:txBody>
      </p:sp>
      <p:pic>
        <p:nvPicPr>
          <p:cNvPr id="11" name="Bildobjekt 10" descr="Pil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43" y="1261907"/>
            <a:ext cx="2412000" cy="1965333"/>
          </a:xfrm>
          <a:prstGeom prst="rect">
            <a:avLst/>
          </a:prstGeom>
        </p:spPr>
      </p:pic>
      <p:sp>
        <p:nvSpPr>
          <p:cNvPr id="1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6131524" y="46743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5DA1-46C7-5849-9D06-8A1E4BBAA64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376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" y="1"/>
            <a:ext cx="3310637" cy="4553712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-1" y="2351"/>
            <a:ext cx="3247672" cy="4551363"/>
          </a:xfrm>
          <a:prstGeom prst="rect">
            <a:avLst/>
          </a:prstGeom>
          <a:solidFill>
            <a:srgbClr val="2181C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 userDrawn="1"/>
        </p:nvSpPr>
        <p:spPr>
          <a:xfrm>
            <a:off x="3247672" y="1"/>
            <a:ext cx="5896328" cy="4551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9363566" y="0"/>
            <a:ext cx="2499653" cy="2381250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9606774" y="270178"/>
            <a:ext cx="1999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 smtClean="0">
                <a:solidFill>
                  <a:srgbClr val="FFFFFF"/>
                </a:solidFill>
              </a:rPr>
              <a:t>Startbild</a:t>
            </a:r>
            <a:r>
              <a:rPr lang="sv-SE" sz="1200" dirty="0" smtClean="0">
                <a:solidFill>
                  <a:srgbClr val="FFFFFF"/>
                </a:solidFill>
              </a:rPr>
              <a:t> med låst stillebenbild. Finns 10 olika varianter i mallen.</a:t>
            </a:r>
            <a:endParaRPr lang="sv-SE" sz="1200" dirty="0">
              <a:solidFill>
                <a:srgbClr val="FFFFFF"/>
              </a:solidFill>
            </a:endParaRPr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3596640" y="1493696"/>
            <a:ext cx="5198392" cy="239077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Plats för presentationsrubrik</a:t>
            </a:r>
            <a:endParaRPr lang="sv-SE" dirty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103188" y="4366697"/>
            <a:ext cx="206332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" dirty="0" smtClean="0">
                <a:solidFill>
                  <a:schemeClr val="tx1"/>
                </a:solidFill>
              </a:rPr>
              <a:t>Foto: </a:t>
            </a:r>
            <a:r>
              <a:rPr lang="sv-SE" sz="400" dirty="0" err="1" smtClean="0">
                <a:solidFill>
                  <a:schemeClr val="tx1"/>
                </a:solidFill>
              </a:rPr>
              <a:t>iStockPhoto</a:t>
            </a:r>
            <a:endParaRPr lang="sv-SE" sz="400" dirty="0">
              <a:solidFill>
                <a:schemeClr val="tx1"/>
              </a:solidFill>
            </a:endParaRPr>
          </a:p>
        </p:txBody>
      </p:sp>
      <p:pic>
        <p:nvPicPr>
          <p:cNvPr id="11" name="Bildobjekt 10" descr="Pil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43" y="1261907"/>
            <a:ext cx="2412000" cy="1965333"/>
          </a:xfrm>
          <a:prstGeom prst="rect">
            <a:avLst/>
          </a:prstGeom>
        </p:spPr>
      </p:pic>
      <p:sp>
        <p:nvSpPr>
          <p:cNvPr id="1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6131524" y="46743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5DA1-46C7-5849-9D06-8A1E4BBAA64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156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" y="2"/>
            <a:ext cx="3310637" cy="4553711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-1" y="2350"/>
            <a:ext cx="3247672" cy="4551363"/>
          </a:xfrm>
          <a:prstGeom prst="rect">
            <a:avLst/>
          </a:prstGeom>
          <a:solidFill>
            <a:srgbClr val="2181C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 userDrawn="1"/>
        </p:nvSpPr>
        <p:spPr>
          <a:xfrm>
            <a:off x="3247672" y="1"/>
            <a:ext cx="5896328" cy="4551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9363566" y="0"/>
            <a:ext cx="2499653" cy="2381250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9606774" y="270178"/>
            <a:ext cx="1999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 smtClean="0">
                <a:solidFill>
                  <a:srgbClr val="FFFFFF"/>
                </a:solidFill>
              </a:rPr>
              <a:t>Startbild</a:t>
            </a:r>
            <a:r>
              <a:rPr lang="sv-SE" sz="1200" dirty="0" smtClean="0">
                <a:solidFill>
                  <a:srgbClr val="FFFFFF"/>
                </a:solidFill>
              </a:rPr>
              <a:t> med låst stillebenbild. Finns 10 olika varianter i mallen.</a:t>
            </a:r>
            <a:endParaRPr lang="sv-SE" sz="1200" dirty="0">
              <a:solidFill>
                <a:srgbClr val="FFFFFF"/>
              </a:solidFill>
            </a:endParaRPr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3596640" y="1493696"/>
            <a:ext cx="5198392" cy="239077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Plats för presentationsrubrik</a:t>
            </a:r>
            <a:endParaRPr lang="sv-SE" dirty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103188" y="4366697"/>
            <a:ext cx="206332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" dirty="0" smtClean="0">
                <a:solidFill>
                  <a:schemeClr val="tx1"/>
                </a:solidFill>
              </a:rPr>
              <a:t>Foto: Försvarsmakten/</a:t>
            </a:r>
            <a:r>
              <a:rPr lang="sv-SE" sz="400" dirty="0" err="1" smtClean="0">
                <a:solidFill>
                  <a:schemeClr val="tx1"/>
                </a:solidFill>
              </a:rPr>
              <a:t>KiimSvensson</a:t>
            </a:r>
            <a:endParaRPr lang="sv-SE" sz="400" dirty="0">
              <a:solidFill>
                <a:schemeClr val="tx1"/>
              </a:solidFill>
            </a:endParaRPr>
          </a:p>
        </p:txBody>
      </p:sp>
      <p:pic>
        <p:nvPicPr>
          <p:cNvPr id="11" name="Bildobjekt 10" descr="Pil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43" y="1261907"/>
            <a:ext cx="2412000" cy="1965333"/>
          </a:xfrm>
          <a:prstGeom prst="rect">
            <a:avLst/>
          </a:prstGeom>
        </p:spPr>
      </p:pic>
      <p:sp>
        <p:nvSpPr>
          <p:cNvPr id="1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6131524" y="46743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5DA1-46C7-5849-9D06-8A1E4BBAA64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014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" y="2"/>
            <a:ext cx="3310636" cy="4553711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-1" y="2350"/>
            <a:ext cx="3247672" cy="4551363"/>
          </a:xfrm>
          <a:prstGeom prst="rect">
            <a:avLst/>
          </a:prstGeom>
          <a:solidFill>
            <a:srgbClr val="2181C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 userDrawn="1"/>
        </p:nvSpPr>
        <p:spPr>
          <a:xfrm>
            <a:off x="3247672" y="1"/>
            <a:ext cx="5896328" cy="4551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9363566" y="0"/>
            <a:ext cx="2499653" cy="2381250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9606774" y="270178"/>
            <a:ext cx="1999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 smtClean="0">
                <a:solidFill>
                  <a:srgbClr val="FFFFFF"/>
                </a:solidFill>
              </a:rPr>
              <a:t>Startbild</a:t>
            </a:r>
            <a:r>
              <a:rPr lang="sv-SE" sz="1200" dirty="0" smtClean="0">
                <a:solidFill>
                  <a:srgbClr val="FFFFFF"/>
                </a:solidFill>
              </a:rPr>
              <a:t> med låst stillebenbild. Finns 10 olika varianter i mallen.</a:t>
            </a:r>
            <a:endParaRPr lang="sv-SE" sz="1200" dirty="0">
              <a:solidFill>
                <a:srgbClr val="FFFFFF"/>
              </a:solidFill>
            </a:endParaRPr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3596640" y="1493696"/>
            <a:ext cx="5198392" cy="239077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Plats för presentationsrubrik</a:t>
            </a:r>
            <a:endParaRPr lang="sv-SE" dirty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103188" y="4366697"/>
            <a:ext cx="206332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" dirty="0" smtClean="0">
                <a:solidFill>
                  <a:schemeClr val="tx1"/>
                </a:solidFill>
              </a:rPr>
              <a:t>Foto: Försvarsmakten/Johan Lundahl</a:t>
            </a:r>
            <a:endParaRPr lang="sv-SE" sz="400" dirty="0">
              <a:solidFill>
                <a:schemeClr val="tx1"/>
              </a:solidFill>
            </a:endParaRPr>
          </a:p>
        </p:txBody>
      </p:sp>
      <p:pic>
        <p:nvPicPr>
          <p:cNvPr id="11" name="Bildobjekt 10" descr="Pil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43" y="1261907"/>
            <a:ext cx="2412000" cy="1965333"/>
          </a:xfrm>
          <a:prstGeom prst="rect">
            <a:avLst/>
          </a:prstGeom>
        </p:spPr>
      </p:pic>
      <p:sp>
        <p:nvSpPr>
          <p:cNvPr id="1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6131524" y="46743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5DA1-46C7-5849-9D06-8A1E4BBAA64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558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415"/>
            <a:ext cx="3603243" cy="4572000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2350"/>
            <a:ext cx="3247672" cy="4551363"/>
          </a:xfrm>
          <a:prstGeom prst="rect">
            <a:avLst/>
          </a:prstGeom>
          <a:solidFill>
            <a:srgbClr val="2181C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 userDrawn="1"/>
        </p:nvSpPr>
        <p:spPr>
          <a:xfrm>
            <a:off x="3247672" y="5222"/>
            <a:ext cx="5896328" cy="4551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9363566" y="0"/>
            <a:ext cx="2499653" cy="2381250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9606774" y="270178"/>
            <a:ext cx="1999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 smtClean="0">
                <a:solidFill>
                  <a:srgbClr val="FFFFFF"/>
                </a:solidFill>
              </a:rPr>
              <a:t>Startbild</a:t>
            </a:r>
            <a:r>
              <a:rPr lang="sv-SE" sz="1200" dirty="0" smtClean="0">
                <a:solidFill>
                  <a:srgbClr val="FFFFFF"/>
                </a:solidFill>
              </a:rPr>
              <a:t> med låst stillebenbild. Finns 10 olika varianter i mallen.</a:t>
            </a:r>
            <a:endParaRPr lang="sv-SE" sz="1200" dirty="0">
              <a:solidFill>
                <a:srgbClr val="FFFFFF"/>
              </a:solidFill>
            </a:endParaRPr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3596640" y="1493696"/>
            <a:ext cx="5198392" cy="239077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Plats för presentationsrubrik</a:t>
            </a:r>
            <a:endParaRPr lang="sv-SE" dirty="0"/>
          </a:p>
        </p:txBody>
      </p:sp>
      <p:pic>
        <p:nvPicPr>
          <p:cNvPr id="11" name="Bildobjekt 10" descr="Pil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43" y="1261907"/>
            <a:ext cx="2412000" cy="1965333"/>
          </a:xfrm>
          <a:prstGeom prst="rect">
            <a:avLst/>
          </a:prstGeom>
        </p:spPr>
      </p:pic>
      <p:sp>
        <p:nvSpPr>
          <p:cNvPr id="1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6131524" y="46743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5DA1-46C7-5849-9D06-8A1E4BBAA64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603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1" y="0"/>
            <a:ext cx="3478524" cy="4551364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2350"/>
            <a:ext cx="3247672" cy="4551363"/>
          </a:xfrm>
          <a:prstGeom prst="rect">
            <a:avLst/>
          </a:prstGeom>
          <a:solidFill>
            <a:srgbClr val="2181C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 userDrawn="1"/>
        </p:nvSpPr>
        <p:spPr>
          <a:xfrm>
            <a:off x="3247672" y="1"/>
            <a:ext cx="5896328" cy="4551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9363566" y="0"/>
            <a:ext cx="2499653" cy="2381250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9606774" y="270178"/>
            <a:ext cx="1999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 smtClean="0">
                <a:solidFill>
                  <a:srgbClr val="FFFFFF"/>
                </a:solidFill>
              </a:rPr>
              <a:t>Startbild</a:t>
            </a:r>
            <a:r>
              <a:rPr lang="sv-SE" sz="1200" dirty="0" smtClean="0">
                <a:solidFill>
                  <a:srgbClr val="FFFFFF"/>
                </a:solidFill>
              </a:rPr>
              <a:t> med låst stillebenbild. Finns 10 olika varianter i mallen.</a:t>
            </a:r>
            <a:endParaRPr lang="sv-SE" sz="1200" dirty="0">
              <a:solidFill>
                <a:srgbClr val="FFFFFF"/>
              </a:solidFill>
            </a:endParaRPr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3596640" y="1493696"/>
            <a:ext cx="5198392" cy="239077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Plats för presentationsrubrik</a:t>
            </a:r>
            <a:endParaRPr lang="sv-SE" dirty="0"/>
          </a:p>
        </p:txBody>
      </p:sp>
      <p:pic>
        <p:nvPicPr>
          <p:cNvPr id="11" name="Bildobjekt 10" descr="Pil_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43" y="1261907"/>
            <a:ext cx="2412000" cy="1965333"/>
          </a:xfrm>
          <a:prstGeom prst="rect">
            <a:avLst/>
          </a:prstGeom>
        </p:spPr>
      </p:pic>
      <p:sp>
        <p:nvSpPr>
          <p:cNvPr id="1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6131524" y="46743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5DA1-46C7-5849-9D06-8A1E4BBAA64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603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86152" y="205979"/>
            <a:ext cx="830064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27599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12" name="Bildobjekt 11" descr="Logo_rgb.png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4521247"/>
            <a:ext cx="727690" cy="578513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0" y="0"/>
            <a:ext cx="9144000" cy="121920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0" y="114334"/>
            <a:ext cx="9144000" cy="51482"/>
          </a:xfrm>
          <a:prstGeom prst="rect">
            <a:avLst/>
          </a:prstGeom>
          <a:solidFill>
            <a:srgbClr val="2181C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6131524" y="46743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5DA1-46C7-5849-9D06-8A1E4BBAA64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521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4" r:id="rId2"/>
    <p:sldLayoutId id="2147483775" r:id="rId3"/>
    <p:sldLayoutId id="2147483776" r:id="rId4"/>
    <p:sldLayoutId id="2147483755" r:id="rId5"/>
    <p:sldLayoutId id="2147483782" r:id="rId6"/>
    <p:sldLayoutId id="2147483783" r:id="rId7"/>
    <p:sldLayoutId id="2147483830" r:id="rId8"/>
    <p:sldLayoutId id="2147483831" r:id="rId9"/>
    <p:sldLayoutId id="2147483832" r:id="rId10"/>
    <p:sldLayoutId id="2147483784" r:id="rId11"/>
    <p:sldLayoutId id="2147483762" r:id="rId12"/>
    <p:sldLayoutId id="2147483763" r:id="rId13"/>
    <p:sldLayoutId id="2147483764" r:id="rId14"/>
    <p:sldLayoutId id="2147483778" r:id="rId15"/>
    <p:sldLayoutId id="2147483780" r:id="rId16"/>
    <p:sldLayoutId id="2147483779" r:id="rId17"/>
    <p:sldLayoutId id="2147483765" r:id="rId18"/>
    <p:sldLayoutId id="2147483766" r:id="rId19"/>
    <p:sldLayoutId id="2147483833" r:id="rId20"/>
    <p:sldLayoutId id="2147483834" r:id="rId21"/>
    <p:sldLayoutId id="2147483835" r:id="rId22"/>
    <p:sldLayoutId id="2147483836" r:id="rId23"/>
    <p:sldLayoutId id="2147483767" r:id="rId24"/>
    <p:sldLayoutId id="2147483770" r:id="rId2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2181C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181C9"/>
          </a:solidFill>
          <a:latin typeface="+mn-lt"/>
          <a:ea typeface="+mn-ea"/>
          <a:cs typeface="+mn-cs"/>
        </a:defRPr>
      </a:lvl1pPr>
      <a:lvl2pPr marL="612000" indent="-2484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2181C9"/>
          </a:solidFill>
          <a:latin typeface="+mn-lt"/>
          <a:ea typeface="+mn-ea"/>
          <a:cs typeface="+mn-cs"/>
        </a:defRPr>
      </a:lvl2pPr>
      <a:lvl3pPr marL="8928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2"/>
          </a:solidFill>
          <a:latin typeface="+mn-lt"/>
          <a:ea typeface="+mn-ea"/>
          <a:cs typeface="+mn-cs"/>
        </a:defRPr>
      </a:lvl3pPr>
      <a:lvl4pPr marL="1134000" indent="-228600" algn="l" defTabSz="457200" rtl="0" eaLnBrk="1" latinLnBrk="0" hangingPunct="1">
        <a:spcBef>
          <a:spcPct val="20000"/>
        </a:spcBef>
        <a:buFont typeface="Arial"/>
        <a:buChar char="–"/>
        <a:defRPr sz="1800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1375200" indent="-228600" algn="l" defTabSz="457200" rtl="0" eaLnBrk="1" latinLnBrk="0" hangingPunct="1">
        <a:spcBef>
          <a:spcPct val="20000"/>
        </a:spcBef>
        <a:buFont typeface="Lucida Grande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0" y="0"/>
            <a:ext cx="9144000" cy="121920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0" y="114334"/>
            <a:ext cx="9144000" cy="51482"/>
          </a:xfrm>
          <a:prstGeom prst="rect">
            <a:avLst/>
          </a:prstGeom>
          <a:solidFill>
            <a:srgbClr val="2181C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50758" y="4635109"/>
            <a:ext cx="496921" cy="35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/>
        </p:nvSpPr>
        <p:spPr>
          <a:xfrm>
            <a:off x="9363566" y="0"/>
            <a:ext cx="2499653" cy="3791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9606774" y="270177"/>
            <a:ext cx="19997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</a:rPr>
              <a:t>Helsidesfoto</a:t>
            </a:r>
            <a:r>
              <a:rPr lang="sv-SE" sz="1200" baseline="0" dirty="0" smtClean="0">
                <a:solidFill>
                  <a:schemeClr val="bg1"/>
                </a:solidFill>
              </a:rPr>
              <a:t> med svart logotyp. Används till foton med ljus bakgrund.</a:t>
            </a:r>
          </a:p>
          <a:p>
            <a:endParaRPr lang="sv-SE" sz="1200" baseline="0" dirty="0" smtClean="0">
              <a:solidFill>
                <a:schemeClr val="bg1"/>
              </a:solidFill>
            </a:endParaRP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Byt bild så här: Högerklicka på bilden, välj ”Formatera bakgrund”, välj ”Bild eller struktur”, klicka på ”Bild från fil” och välj sen det foto du vill använda.</a:t>
            </a:r>
          </a:p>
        </p:txBody>
      </p:sp>
    </p:spTree>
    <p:extLst>
      <p:ext uri="{BB962C8B-B14F-4D97-AF65-F5344CB8AC3E}">
        <p14:creationId xmlns:p14="http://schemas.microsoft.com/office/powerpoint/2010/main" val="358213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0" y="0"/>
            <a:ext cx="9144000" cy="121920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0" y="114334"/>
            <a:ext cx="9144000" cy="51482"/>
          </a:xfrm>
          <a:prstGeom prst="rect">
            <a:avLst/>
          </a:prstGeom>
          <a:solidFill>
            <a:srgbClr val="2181C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2" descr="O:\Uppdrag\FOI\FOI1602 PPT grundmall\AD\BILD\FOI_logo_vi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5885" y="4635109"/>
            <a:ext cx="506667" cy="35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/>
        </p:nvSpPr>
        <p:spPr>
          <a:xfrm>
            <a:off x="9363566" y="0"/>
            <a:ext cx="2499653" cy="3791712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9606774" y="270177"/>
            <a:ext cx="19997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</a:rPr>
              <a:t>Helsidesfoto</a:t>
            </a:r>
            <a:r>
              <a:rPr lang="sv-SE" sz="1200" baseline="0" dirty="0" smtClean="0">
                <a:solidFill>
                  <a:schemeClr val="bg1"/>
                </a:solidFill>
              </a:rPr>
              <a:t> med vit logotyp. Används till foton med mörk bakgrund.</a:t>
            </a:r>
          </a:p>
          <a:p>
            <a:endParaRPr lang="sv-SE" sz="1200" baseline="0" dirty="0" smtClean="0">
              <a:solidFill>
                <a:schemeClr val="bg1"/>
              </a:solidFill>
            </a:endParaRP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Byt bild så här: Högerklicka på bilden, välj ”Formatera bakgrund”, välj ”Bild eller struktur”, klicka på ”Bild från fil” och välj sen det foto du vill använda.</a:t>
            </a:r>
          </a:p>
        </p:txBody>
      </p:sp>
    </p:spTree>
    <p:extLst>
      <p:ext uri="{BB962C8B-B14F-4D97-AF65-F5344CB8AC3E}">
        <p14:creationId xmlns:p14="http://schemas.microsoft.com/office/powerpoint/2010/main" val="93737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95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9363566" y="-1"/>
            <a:ext cx="2499653" cy="2248309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9606774" y="270178"/>
            <a:ext cx="199972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</a:rPr>
              <a:t>Helsidesbild med blå bakgrund. Används som</a:t>
            </a:r>
            <a:r>
              <a:rPr lang="sv-SE" sz="1200" baseline="0" dirty="0" smtClean="0">
                <a:solidFill>
                  <a:schemeClr val="bg1"/>
                </a:solidFill>
              </a:rPr>
              <a:t> avdelare i presentationen exempelvis för övergripande budskap.</a:t>
            </a:r>
          </a:p>
          <a:p>
            <a:endParaRPr lang="sv-SE" sz="1200" baseline="0" dirty="0" smtClean="0">
              <a:solidFill>
                <a:schemeClr val="bg1"/>
              </a:solidFill>
            </a:endParaRP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Det går bra att öka storleken på rubriken om du vill skapa ett kraftigare intryck.</a:t>
            </a:r>
          </a:p>
        </p:txBody>
      </p:sp>
      <p:sp>
        <p:nvSpPr>
          <p:cNvPr id="14" name="Rektangel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Picture 2" descr="O:\Uppdrag\FOI\FOI1602 PPT grundmall\AD\BILD\FOI_logo_vi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5885" y="4635109"/>
            <a:ext cx="506667" cy="35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latshållare för rubrik 1"/>
          <p:cNvSpPr>
            <a:spLocks noGrp="1"/>
          </p:cNvSpPr>
          <p:nvPr>
            <p:ph type="title"/>
          </p:nvPr>
        </p:nvSpPr>
        <p:spPr>
          <a:xfrm>
            <a:off x="992116" y="909215"/>
            <a:ext cx="769468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768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 (rubriker)"/>
          <a:ea typeface="+mj-ea"/>
          <a:cs typeface="Arial (rubriker)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121920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0" y="114334"/>
            <a:ext cx="9144000" cy="51482"/>
          </a:xfrm>
          <a:prstGeom prst="rect">
            <a:avLst/>
          </a:prstGeom>
          <a:solidFill>
            <a:srgbClr val="2181C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50758" y="282493"/>
            <a:ext cx="496921" cy="35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9363566" y="0"/>
            <a:ext cx="2499653" cy="3791712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9606774" y="270177"/>
            <a:ext cx="19997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</a:rPr>
              <a:t>Helsidesfoto</a:t>
            </a:r>
            <a:r>
              <a:rPr lang="sv-SE" sz="1200" baseline="0" dirty="0" smtClean="0">
                <a:solidFill>
                  <a:schemeClr val="bg1"/>
                </a:solidFill>
              </a:rPr>
              <a:t> med svart logotyp i överkant. Används till foton med ljus bakgrund. OBS! Det här är en mall som enbart ska användas i undantagsfall. Använd i första hand mallarna med logotypen i nedre hörnet.</a:t>
            </a:r>
          </a:p>
          <a:p>
            <a:endParaRPr lang="sv-SE" sz="1200" baseline="0" dirty="0" smtClean="0">
              <a:solidFill>
                <a:schemeClr val="bg1"/>
              </a:solidFill>
            </a:endParaRP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Byt bild så här: Högerklicka på bilden, välj ”Formatera bakgrund”, välj ”Bild eller struktur”, klicka på ”Bild från fil” och välj sen det foto du vill använda.</a:t>
            </a:r>
          </a:p>
        </p:txBody>
      </p:sp>
    </p:spTree>
    <p:extLst>
      <p:ext uri="{BB962C8B-B14F-4D97-AF65-F5344CB8AC3E}">
        <p14:creationId xmlns:p14="http://schemas.microsoft.com/office/powerpoint/2010/main" val="245566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/>
        </p:nvSpPr>
        <p:spPr>
          <a:xfrm>
            <a:off x="0" y="0"/>
            <a:ext cx="9144000" cy="121920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/>
          <p:cNvSpPr/>
          <p:nvPr/>
        </p:nvSpPr>
        <p:spPr>
          <a:xfrm>
            <a:off x="0" y="114334"/>
            <a:ext cx="9144000" cy="51482"/>
          </a:xfrm>
          <a:prstGeom prst="rect">
            <a:avLst/>
          </a:prstGeom>
          <a:solidFill>
            <a:srgbClr val="2181C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Picture 2" descr="O:\Uppdrag\FOI\FOI1602 PPT grundmall\AD\BILD\FOI_logo_vi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5885" y="271129"/>
            <a:ext cx="506667" cy="35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ktangel 18"/>
          <p:cNvSpPr/>
          <p:nvPr/>
        </p:nvSpPr>
        <p:spPr>
          <a:xfrm>
            <a:off x="9363566" y="0"/>
            <a:ext cx="2499653" cy="3791712"/>
          </a:xfrm>
          <a:prstGeom prst="rect">
            <a:avLst/>
          </a:prstGeom>
          <a:solidFill>
            <a:srgbClr val="2181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textruta 19"/>
          <p:cNvSpPr txBox="1"/>
          <p:nvPr/>
        </p:nvSpPr>
        <p:spPr>
          <a:xfrm>
            <a:off x="9606774" y="270177"/>
            <a:ext cx="19997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>
                <a:solidFill>
                  <a:schemeClr val="bg1"/>
                </a:solidFill>
              </a:rPr>
              <a:t>Helsidesfoto</a:t>
            </a:r>
            <a:r>
              <a:rPr lang="sv-SE" sz="1200" baseline="0" dirty="0" smtClean="0">
                <a:solidFill>
                  <a:schemeClr val="bg1"/>
                </a:solidFill>
              </a:rPr>
              <a:t> med vit logotyp i överkant. Används till foton med mörk bakgrund. </a:t>
            </a:r>
            <a:br>
              <a:rPr lang="sv-SE" sz="1200" baseline="0" dirty="0" smtClean="0">
                <a:solidFill>
                  <a:schemeClr val="bg1"/>
                </a:solidFill>
              </a:rPr>
            </a:br>
            <a:r>
              <a:rPr lang="sv-SE" sz="1200" baseline="0" dirty="0" smtClean="0">
                <a:solidFill>
                  <a:schemeClr val="bg1"/>
                </a:solidFill>
              </a:rPr>
              <a:t>OBS! Det här är en mall som enbart ska användas i undantagsfall. Använd i första hand mallarna med logotypen i nedre hörnet.</a:t>
            </a:r>
          </a:p>
          <a:p>
            <a:endParaRPr lang="sv-SE" sz="1200" baseline="0" dirty="0" smtClean="0">
              <a:solidFill>
                <a:schemeClr val="bg1"/>
              </a:solidFill>
            </a:endParaRPr>
          </a:p>
          <a:p>
            <a:r>
              <a:rPr lang="sv-SE" sz="1200" baseline="0" dirty="0" smtClean="0">
                <a:solidFill>
                  <a:schemeClr val="bg1"/>
                </a:solidFill>
              </a:rPr>
              <a:t>Byt bild så här: Högerklicka på bilden, välj ”Formatera bakgrund”, välj ”Bild eller struktur”, klicka på ”Bild från fil” och välj sen det foto du vill använda.</a:t>
            </a:r>
          </a:p>
        </p:txBody>
      </p:sp>
    </p:spTree>
    <p:extLst>
      <p:ext uri="{BB962C8B-B14F-4D97-AF65-F5344CB8AC3E}">
        <p14:creationId xmlns:p14="http://schemas.microsoft.com/office/powerpoint/2010/main" val="49143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Military Adaptation in War and Requisite Variety</a:t>
            </a:r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3746810" y="3635297"/>
            <a:ext cx="177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Jan Frelin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444500" y="2491706"/>
            <a:ext cx="8604906" cy="555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44500" y="1296988"/>
            <a:ext cx="8604906" cy="0"/>
          </a:xfrm>
          <a:prstGeom prst="line">
            <a:avLst/>
          </a:prstGeom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4499" y="3575804"/>
            <a:ext cx="8604907" cy="0"/>
          </a:xfrm>
          <a:prstGeom prst="line">
            <a:avLst/>
          </a:prstGeom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 Box 40"/>
          <p:cNvSpPr txBox="1"/>
          <p:nvPr/>
        </p:nvSpPr>
        <p:spPr>
          <a:xfrm rot="16200000">
            <a:off x="-468719" y="3429807"/>
            <a:ext cx="1336040" cy="29199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dirty="0">
                <a:effectLst/>
                <a:ea typeface="Times New Roman" panose="02020603050405020304" pitchFamily="18" charset="0"/>
              </a:rPr>
              <a:t>German advantage</a:t>
            </a:r>
            <a:endParaRPr lang="sv-SE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Text Box 40"/>
          <p:cNvSpPr txBox="1"/>
          <p:nvPr/>
        </p:nvSpPr>
        <p:spPr>
          <a:xfrm rot="16200000">
            <a:off x="-446250" y="1088389"/>
            <a:ext cx="1336040" cy="29199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dirty="0" smtClean="0">
                <a:effectLst/>
                <a:ea typeface="Times New Roman" panose="02020603050405020304" pitchFamily="18" charset="0"/>
              </a:rPr>
              <a:t>British </a:t>
            </a:r>
            <a:r>
              <a:rPr lang="en-GB" sz="1200" dirty="0">
                <a:effectLst/>
                <a:ea typeface="Times New Roman" panose="02020603050405020304" pitchFamily="18" charset="0"/>
              </a:rPr>
              <a:t>advantage</a:t>
            </a:r>
            <a:endParaRPr lang="sv-SE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234189" y="1749497"/>
            <a:ext cx="696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Tactical</a:t>
            </a:r>
            <a:endParaRPr lang="sv-SE" sz="12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34188" y="2898031"/>
            <a:ext cx="696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Tactical</a:t>
            </a:r>
            <a:endParaRPr lang="sv-SE" sz="1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94214" y="619216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Operational</a:t>
            </a:r>
            <a:endParaRPr lang="sv-SE" sz="12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94725" y="3926176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Operational</a:t>
            </a:r>
            <a:endParaRPr lang="sv-SE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40095" y="462511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1940</a:t>
            </a:r>
            <a:endParaRPr lang="sv-SE" dirty="0"/>
          </a:p>
        </p:txBody>
      </p:sp>
      <p:sp>
        <p:nvSpPr>
          <p:cNvPr id="19" name="TextBox 18"/>
          <p:cNvSpPr txBox="1"/>
          <p:nvPr/>
        </p:nvSpPr>
        <p:spPr>
          <a:xfrm>
            <a:off x="6158137" y="46028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1944</a:t>
            </a:r>
            <a:endParaRPr lang="sv-SE" dirty="0"/>
          </a:p>
        </p:txBody>
      </p:sp>
      <p:sp>
        <p:nvSpPr>
          <p:cNvPr id="20" name="TextBox 19"/>
          <p:cNvSpPr txBox="1"/>
          <p:nvPr/>
        </p:nvSpPr>
        <p:spPr>
          <a:xfrm>
            <a:off x="4802941" y="461718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1943</a:t>
            </a:r>
            <a:endParaRPr lang="sv-SE" dirty="0"/>
          </a:p>
        </p:txBody>
      </p:sp>
      <p:sp>
        <p:nvSpPr>
          <p:cNvPr id="21" name="TextBox 20"/>
          <p:cNvSpPr txBox="1"/>
          <p:nvPr/>
        </p:nvSpPr>
        <p:spPr>
          <a:xfrm>
            <a:off x="3447745" y="462511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1942</a:t>
            </a:r>
            <a:endParaRPr lang="sv-SE" dirty="0"/>
          </a:p>
        </p:txBody>
      </p:sp>
      <p:sp>
        <p:nvSpPr>
          <p:cNvPr id="22" name="TextBox 21"/>
          <p:cNvSpPr txBox="1"/>
          <p:nvPr/>
        </p:nvSpPr>
        <p:spPr>
          <a:xfrm>
            <a:off x="2092549" y="462511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1941</a:t>
            </a:r>
            <a:endParaRPr lang="sv-SE" dirty="0"/>
          </a:p>
        </p:txBody>
      </p:sp>
      <p:sp>
        <p:nvSpPr>
          <p:cNvPr id="23" name="Oval 22"/>
          <p:cNvSpPr/>
          <p:nvPr/>
        </p:nvSpPr>
        <p:spPr>
          <a:xfrm>
            <a:off x="939435" y="1772574"/>
            <a:ext cx="298946" cy="273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2" name="TextBox 31"/>
          <p:cNvSpPr txBox="1"/>
          <p:nvPr/>
        </p:nvSpPr>
        <p:spPr>
          <a:xfrm>
            <a:off x="1278530" y="2565119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Wolf-pack</a:t>
            </a:r>
            <a:endParaRPr lang="sv-SE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366821" y="2214157"/>
            <a:ext cx="6815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err="1" smtClean="0"/>
              <a:t>Convoys</a:t>
            </a:r>
            <a:endParaRPr lang="sv-SE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7513333" y="46091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1945</a:t>
            </a:r>
            <a:endParaRPr lang="sv-SE" dirty="0"/>
          </a:p>
        </p:txBody>
      </p:sp>
      <p:cxnSp>
        <p:nvCxnSpPr>
          <p:cNvPr id="6" name="Straight Arrow Connector 5"/>
          <p:cNvCxnSpPr>
            <a:stCxn id="45" idx="0"/>
            <a:endCxn id="23" idx="3"/>
          </p:cNvCxnSpPr>
          <p:nvPr/>
        </p:nvCxnSpPr>
        <p:spPr>
          <a:xfrm flipV="1">
            <a:off x="707620" y="2006367"/>
            <a:ext cx="275595" cy="2077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1238381" y="3110926"/>
            <a:ext cx="298946" cy="273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cxnSp>
        <p:nvCxnSpPr>
          <p:cNvPr id="17" name="Straight Arrow Connector 16"/>
          <p:cNvCxnSpPr>
            <a:stCxn id="23" idx="4"/>
            <a:endCxn id="50" idx="0"/>
          </p:cNvCxnSpPr>
          <p:nvPr/>
        </p:nvCxnSpPr>
        <p:spPr>
          <a:xfrm>
            <a:off x="1088908" y="2046479"/>
            <a:ext cx="298946" cy="10644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4597479" y="2878559"/>
            <a:ext cx="298946" cy="273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cxnSp>
        <p:nvCxnSpPr>
          <p:cNvPr id="25" name="Straight Arrow Connector 24"/>
          <p:cNvCxnSpPr>
            <a:stCxn id="50" idx="6"/>
            <a:endCxn id="57" idx="2"/>
          </p:cNvCxnSpPr>
          <p:nvPr/>
        </p:nvCxnSpPr>
        <p:spPr>
          <a:xfrm flipV="1">
            <a:off x="1537327" y="3015512"/>
            <a:ext cx="3060152" cy="2323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181735" y="2811340"/>
            <a:ext cx="1462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AC </a:t>
            </a:r>
            <a:r>
              <a:rPr lang="sv-SE" sz="1000" dirty="0" err="1" smtClean="0"/>
              <a:t>with</a:t>
            </a:r>
            <a:r>
              <a:rPr lang="sv-SE" sz="1000" dirty="0" smtClean="0"/>
              <a:t> radar, </a:t>
            </a:r>
            <a:r>
              <a:rPr lang="sv-SE" sz="1000" dirty="0" err="1" smtClean="0"/>
              <a:t>Enigma</a:t>
            </a:r>
            <a:endParaRPr lang="sv-SE" sz="1000" dirty="0"/>
          </a:p>
        </p:txBody>
      </p:sp>
      <p:sp>
        <p:nvSpPr>
          <p:cNvPr id="62" name="Oval 61"/>
          <p:cNvSpPr/>
          <p:nvPr/>
        </p:nvSpPr>
        <p:spPr>
          <a:xfrm>
            <a:off x="5141642" y="703318"/>
            <a:ext cx="298946" cy="273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cxnSp>
        <p:nvCxnSpPr>
          <p:cNvPr id="29" name="Straight Arrow Connector 28"/>
          <p:cNvCxnSpPr>
            <a:stCxn id="57" idx="0"/>
            <a:endCxn id="62" idx="4"/>
          </p:cNvCxnSpPr>
          <p:nvPr/>
        </p:nvCxnSpPr>
        <p:spPr>
          <a:xfrm flipV="1">
            <a:off x="4746952" y="977223"/>
            <a:ext cx="544163" cy="19013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145372" y="1794461"/>
            <a:ext cx="8162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err="1" smtClean="0"/>
              <a:t>Liberator</a:t>
            </a:r>
            <a:r>
              <a:rPr lang="sv-SE" sz="1000" dirty="0" smtClean="0"/>
              <a:t>…</a:t>
            </a:r>
            <a:endParaRPr lang="sv-SE" sz="1000" dirty="0"/>
          </a:p>
        </p:txBody>
      </p:sp>
      <p:sp>
        <p:nvSpPr>
          <p:cNvPr id="68" name="Oval 67"/>
          <p:cNvSpPr/>
          <p:nvPr/>
        </p:nvSpPr>
        <p:spPr>
          <a:xfrm>
            <a:off x="7706159" y="699477"/>
            <a:ext cx="298946" cy="273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cxnSp>
        <p:nvCxnSpPr>
          <p:cNvPr id="33" name="Straight Arrow Connector 32"/>
          <p:cNvCxnSpPr>
            <a:stCxn id="62" idx="6"/>
            <a:endCxn id="68" idx="2"/>
          </p:cNvCxnSpPr>
          <p:nvPr/>
        </p:nvCxnSpPr>
        <p:spPr>
          <a:xfrm flipV="1">
            <a:off x="5440588" y="836430"/>
            <a:ext cx="2265571" cy="38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130878" y="951264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err="1" smtClean="0"/>
              <a:t>Type</a:t>
            </a:r>
            <a:r>
              <a:rPr lang="sv-SE" sz="1000" dirty="0" smtClean="0"/>
              <a:t> XXI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24711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444500" y="2491706"/>
            <a:ext cx="8604906" cy="555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44500" y="1296988"/>
            <a:ext cx="8604906" cy="0"/>
          </a:xfrm>
          <a:prstGeom prst="line">
            <a:avLst/>
          </a:prstGeom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12191" y="3575804"/>
            <a:ext cx="8604907" cy="0"/>
          </a:xfrm>
          <a:prstGeom prst="line">
            <a:avLst/>
          </a:prstGeom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 Box 40"/>
          <p:cNvSpPr txBox="1"/>
          <p:nvPr/>
        </p:nvSpPr>
        <p:spPr>
          <a:xfrm rot="16200000">
            <a:off x="-468719" y="3429807"/>
            <a:ext cx="1336040" cy="29199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dirty="0" smtClean="0">
                <a:effectLst/>
                <a:ea typeface="Times New Roman" panose="02020603050405020304" pitchFamily="18" charset="0"/>
              </a:rPr>
              <a:t>OPFOR </a:t>
            </a:r>
            <a:r>
              <a:rPr lang="en-GB" sz="1200" dirty="0">
                <a:effectLst/>
                <a:ea typeface="Times New Roman" panose="02020603050405020304" pitchFamily="18" charset="0"/>
              </a:rPr>
              <a:t>advantage</a:t>
            </a:r>
            <a:endParaRPr lang="sv-SE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Text Box 40"/>
          <p:cNvSpPr txBox="1"/>
          <p:nvPr/>
        </p:nvSpPr>
        <p:spPr>
          <a:xfrm rot="16200000">
            <a:off x="-446250" y="1088389"/>
            <a:ext cx="1336040" cy="29199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dirty="0" smtClean="0">
                <a:effectLst/>
                <a:ea typeface="Times New Roman" panose="02020603050405020304" pitchFamily="18" charset="0"/>
              </a:rPr>
              <a:t>IDF </a:t>
            </a:r>
            <a:r>
              <a:rPr lang="en-GB" sz="1200" dirty="0">
                <a:effectLst/>
                <a:ea typeface="Times New Roman" panose="02020603050405020304" pitchFamily="18" charset="0"/>
              </a:rPr>
              <a:t>advantage</a:t>
            </a:r>
            <a:endParaRPr lang="sv-SE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234189" y="1749497"/>
            <a:ext cx="696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Tactical</a:t>
            </a:r>
            <a:endParaRPr lang="sv-SE" sz="12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34188" y="2898031"/>
            <a:ext cx="696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Tactical</a:t>
            </a:r>
            <a:endParaRPr lang="sv-SE" sz="1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94214" y="619216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Operational</a:t>
            </a:r>
            <a:endParaRPr lang="sv-SE" sz="12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94725" y="3926176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Operational</a:t>
            </a:r>
            <a:endParaRPr lang="sv-SE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46275" y="459622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1973</a:t>
            </a:r>
            <a:endParaRPr lang="sv-SE" dirty="0"/>
          </a:p>
        </p:txBody>
      </p:sp>
      <p:sp>
        <p:nvSpPr>
          <p:cNvPr id="19" name="TextBox 18"/>
          <p:cNvSpPr txBox="1"/>
          <p:nvPr/>
        </p:nvSpPr>
        <p:spPr>
          <a:xfrm>
            <a:off x="6721003" y="459461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2009</a:t>
            </a:r>
            <a:endParaRPr lang="sv-SE" dirty="0"/>
          </a:p>
        </p:txBody>
      </p:sp>
      <p:sp>
        <p:nvSpPr>
          <p:cNvPr id="20" name="TextBox 19"/>
          <p:cNvSpPr txBox="1"/>
          <p:nvPr/>
        </p:nvSpPr>
        <p:spPr>
          <a:xfrm>
            <a:off x="4340340" y="458997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1996</a:t>
            </a:r>
            <a:endParaRPr lang="sv-SE" dirty="0"/>
          </a:p>
        </p:txBody>
      </p:sp>
      <p:sp>
        <p:nvSpPr>
          <p:cNvPr id="21" name="TextBox 20"/>
          <p:cNvSpPr txBox="1"/>
          <p:nvPr/>
        </p:nvSpPr>
        <p:spPr>
          <a:xfrm>
            <a:off x="3242404" y="459622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1993-95</a:t>
            </a:r>
            <a:endParaRPr lang="sv-SE" dirty="0"/>
          </a:p>
        </p:txBody>
      </p:sp>
      <p:sp>
        <p:nvSpPr>
          <p:cNvPr id="22" name="TextBox 21"/>
          <p:cNvSpPr txBox="1"/>
          <p:nvPr/>
        </p:nvSpPr>
        <p:spPr>
          <a:xfrm>
            <a:off x="1609412" y="458679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1982</a:t>
            </a:r>
            <a:endParaRPr lang="sv-SE" dirty="0"/>
          </a:p>
        </p:txBody>
      </p:sp>
      <p:sp>
        <p:nvSpPr>
          <p:cNvPr id="23" name="Oval 22"/>
          <p:cNvSpPr/>
          <p:nvPr/>
        </p:nvSpPr>
        <p:spPr>
          <a:xfrm>
            <a:off x="865043" y="3212809"/>
            <a:ext cx="298946" cy="273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45" name="TextBox 44"/>
          <p:cNvSpPr txBox="1"/>
          <p:nvPr/>
        </p:nvSpPr>
        <p:spPr>
          <a:xfrm>
            <a:off x="1155433" y="3175694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Tank </a:t>
            </a:r>
            <a:r>
              <a:rPr lang="sv-SE" sz="1000" dirty="0" err="1" smtClean="0"/>
              <a:t>losses</a:t>
            </a:r>
            <a:r>
              <a:rPr lang="sv-SE" sz="1000" dirty="0" smtClean="0"/>
              <a:t> </a:t>
            </a:r>
          </a:p>
          <a:p>
            <a:r>
              <a:rPr lang="sv-SE" sz="1000" dirty="0" smtClean="0"/>
              <a:t>to ATGM</a:t>
            </a:r>
            <a:endParaRPr lang="sv-SE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7490858" y="458679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2014</a:t>
            </a:r>
            <a:endParaRPr lang="sv-SE" dirty="0"/>
          </a:p>
        </p:txBody>
      </p:sp>
      <p:sp>
        <p:nvSpPr>
          <p:cNvPr id="34" name="Oval 33"/>
          <p:cNvSpPr/>
          <p:nvPr/>
        </p:nvSpPr>
        <p:spPr>
          <a:xfrm>
            <a:off x="1729005" y="2026830"/>
            <a:ext cx="298946" cy="273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cxnSp>
        <p:nvCxnSpPr>
          <p:cNvPr id="7" name="Straight Arrow Connector 6"/>
          <p:cNvCxnSpPr>
            <a:stCxn id="23" idx="7"/>
            <a:endCxn id="34" idx="3"/>
          </p:cNvCxnSpPr>
          <p:nvPr/>
        </p:nvCxnSpPr>
        <p:spPr>
          <a:xfrm flipV="1">
            <a:off x="1120209" y="2260623"/>
            <a:ext cx="652576" cy="9922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93063" y="1673401"/>
            <a:ext cx="694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New </a:t>
            </a:r>
          </a:p>
          <a:p>
            <a:r>
              <a:rPr lang="sv-SE" sz="1000" dirty="0" err="1" smtClean="0"/>
              <a:t>weapons</a:t>
            </a:r>
            <a:endParaRPr lang="sv-SE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6588401" y="1750526"/>
            <a:ext cx="764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err="1" smtClean="0"/>
              <a:t>Cast</a:t>
            </a:r>
            <a:r>
              <a:rPr lang="sv-SE" sz="1000" dirty="0" smtClean="0"/>
              <a:t> </a:t>
            </a:r>
            <a:r>
              <a:rPr lang="sv-SE" sz="1000" dirty="0" err="1" smtClean="0"/>
              <a:t>Lead</a:t>
            </a:r>
            <a:endParaRPr lang="sv-SE" sz="1000" dirty="0"/>
          </a:p>
        </p:txBody>
      </p:sp>
      <p:sp>
        <p:nvSpPr>
          <p:cNvPr id="38" name="Oval 37"/>
          <p:cNvSpPr/>
          <p:nvPr/>
        </p:nvSpPr>
        <p:spPr>
          <a:xfrm>
            <a:off x="1886484" y="2715217"/>
            <a:ext cx="298946" cy="273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cxnSp>
        <p:nvCxnSpPr>
          <p:cNvPr id="18" name="Straight Arrow Connector 17"/>
          <p:cNvCxnSpPr>
            <a:stCxn id="34" idx="4"/>
            <a:endCxn id="38" idx="0"/>
          </p:cNvCxnSpPr>
          <p:nvPr/>
        </p:nvCxnSpPr>
        <p:spPr>
          <a:xfrm>
            <a:off x="1878478" y="2300735"/>
            <a:ext cx="157479" cy="4144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532471" y="2351741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Close</a:t>
            </a:r>
          </a:p>
          <a:p>
            <a:r>
              <a:rPr lang="sv-SE" sz="1000" dirty="0" err="1" smtClean="0"/>
              <a:t>range</a:t>
            </a:r>
            <a:endParaRPr lang="sv-SE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2472549" y="459465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1985</a:t>
            </a:r>
            <a:endParaRPr lang="sv-SE" dirty="0"/>
          </a:p>
        </p:txBody>
      </p:sp>
      <p:sp>
        <p:nvSpPr>
          <p:cNvPr id="43" name="Oval 42"/>
          <p:cNvSpPr/>
          <p:nvPr/>
        </p:nvSpPr>
        <p:spPr>
          <a:xfrm>
            <a:off x="2591984" y="1936558"/>
            <a:ext cx="298946" cy="273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cxnSp>
        <p:nvCxnSpPr>
          <p:cNvPr id="26" name="Straight Arrow Connector 25"/>
          <p:cNvCxnSpPr>
            <a:stCxn id="38" idx="7"/>
            <a:endCxn id="43" idx="3"/>
          </p:cNvCxnSpPr>
          <p:nvPr/>
        </p:nvCxnSpPr>
        <p:spPr>
          <a:xfrm flipV="1">
            <a:off x="2141650" y="2170351"/>
            <a:ext cx="494114" cy="5849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071561" y="2070519"/>
            <a:ext cx="55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Ball &amp; </a:t>
            </a:r>
          </a:p>
          <a:p>
            <a:r>
              <a:rPr lang="sv-SE" sz="1000" dirty="0" err="1" smtClean="0"/>
              <a:t>chain</a:t>
            </a:r>
            <a:endParaRPr lang="sv-SE" sz="1000" dirty="0"/>
          </a:p>
        </p:txBody>
      </p:sp>
      <p:sp>
        <p:nvSpPr>
          <p:cNvPr id="53" name="Oval 52"/>
          <p:cNvSpPr/>
          <p:nvPr/>
        </p:nvSpPr>
        <p:spPr>
          <a:xfrm>
            <a:off x="4031219" y="1937901"/>
            <a:ext cx="298946" cy="273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55" name="Oval 54"/>
          <p:cNvSpPr/>
          <p:nvPr/>
        </p:nvSpPr>
        <p:spPr>
          <a:xfrm>
            <a:off x="4383398" y="2644315"/>
            <a:ext cx="298946" cy="273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cxnSp>
        <p:nvCxnSpPr>
          <p:cNvPr id="40" name="Straight Arrow Connector 39"/>
          <p:cNvCxnSpPr>
            <a:stCxn id="43" idx="6"/>
            <a:endCxn id="53" idx="2"/>
          </p:cNvCxnSpPr>
          <p:nvPr/>
        </p:nvCxnSpPr>
        <p:spPr>
          <a:xfrm>
            <a:off x="2890930" y="2073511"/>
            <a:ext cx="1140289" cy="13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3" idx="5"/>
            <a:endCxn id="55" idx="0"/>
          </p:cNvCxnSpPr>
          <p:nvPr/>
        </p:nvCxnSpPr>
        <p:spPr>
          <a:xfrm>
            <a:off x="4286385" y="2171694"/>
            <a:ext cx="246486" cy="4726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637681" y="2248347"/>
            <a:ext cx="7457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Volley </a:t>
            </a:r>
            <a:r>
              <a:rPr lang="sv-SE" sz="1000" dirty="0" err="1" smtClean="0"/>
              <a:t>fire</a:t>
            </a:r>
            <a:endParaRPr lang="sv-SE" sz="1000" dirty="0"/>
          </a:p>
        </p:txBody>
      </p:sp>
      <p:sp>
        <p:nvSpPr>
          <p:cNvPr id="63" name="Oval 62"/>
          <p:cNvSpPr/>
          <p:nvPr/>
        </p:nvSpPr>
        <p:spPr>
          <a:xfrm>
            <a:off x="5237575" y="2076255"/>
            <a:ext cx="298946" cy="273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cxnSp>
        <p:nvCxnSpPr>
          <p:cNvPr id="56" name="Straight Arrow Connector 55"/>
          <p:cNvCxnSpPr>
            <a:stCxn id="55" idx="7"/>
            <a:endCxn id="63" idx="3"/>
          </p:cNvCxnSpPr>
          <p:nvPr/>
        </p:nvCxnSpPr>
        <p:spPr>
          <a:xfrm flipV="1">
            <a:off x="4638564" y="2310048"/>
            <a:ext cx="642791" cy="3743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91215" y="2224013"/>
            <a:ext cx="696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BATASH</a:t>
            </a:r>
            <a:endParaRPr lang="sv-SE" sz="1000" dirty="0"/>
          </a:p>
        </p:txBody>
      </p:sp>
      <p:sp>
        <p:nvSpPr>
          <p:cNvPr id="67" name="TextBox 66"/>
          <p:cNvSpPr txBox="1"/>
          <p:nvPr/>
        </p:nvSpPr>
        <p:spPr>
          <a:xfrm>
            <a:off x="5110195" y="4596538"/>
            <a:ext cx="73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1998</a:t>
            </a:r>
            <a:endParaRPr lang="sv-SE" dirty="0"/>
          </a:p>
        </p:txBody>
      </p:sp>
      <p:sp>
        <p:nvSpPr>
          <p:cNvPr id="69" name="TextBox 68"/>
          <p:cNvSpPr txBox="1"/>
          <p:nvPr/>
        </p:nvSpPr>
        <p:spPr>
          <a:xfrm>
            <a:off x="5915599" y="4589971"/>
            <a:ext cx="73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2006</a:t>
            </a:r>
            <a:endParaRPr lang="sv-SE" dirty="0"/>
          </a:p>
        </p:txBody>
      </p:sp>
      <p:sp>
        <p:nvSpPr>
          <p:cNvPr id="71" name="Oval 70"/>
          <p:cNvSpPr/>
          <p:nvPr/>
        </p:nvSpPr>
        <p:spPr>
          <a:xfrm>
            <a:off x="6096681" y="2856836"/>
            <a:ext cx="298946" cy="273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cxnSp>
        <p:nvCxnSpPr>
          <p:cNvPr id="64" name="Straight Arrow Connector 63"/>
          <p:cNvCxnSpPr>
            <a:stCxn id="63" idx="5"/>
            <a:endCxn id="71" idx="1"/>
          </p:cNvCxnSpPr>
          <p:nvPr/>
        </p:nvCxnSpPr>
        <p:spPr>
          <a:xfrm>
            <a:off x="5492741" y="2310048"/>
            <a:ext cx="647720" cy="586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123476" y="2470629"/>
            <a:ext cx="8034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Tandem </a:t>
            </a:r>
          </a:p>
          <a:p>
            <a:r>
              <a:rPr lang="sv-SE" sz="1000" dirty="0" err="1"/>
              <a:t>w</a:t>
            </a:r>
            <a:r>
              <a:rPr lang="sv-SE" sz="1000" dirty="0" err="1" smtClean="0"/>
              <a:t>arheads</a:t>
            </a:r>
            <a:r>
              <a:rPr lang="sv-SE" sz="1000" dirty="0" smtClean="0"/>
              <a:t>, </a:t>
            </a:r>
          </a:p>
          <a:p>
            <a:r>
              <a:rPr lang="sv-SE" sz="1000" dirty="0" smtClean="0"/>
              <a:t>New </a:t>
            </a:r>
            <a:r>
              <a:rPr lang="sv-SE" sz="1000" dirty="0" err="1" smtClean="0"/>
              <a:t>actics</a:t>
            </a:r>
            <a:endParaRPr lang="sv-SE" sz="1000" dirty="0"/>
          </a:p>
        </p:txBody>
      </p:sp>
      <p:sp>
        <p:nvSpPr>
          <p:cNvPr id="75" name="TextBox 74"/>
          <p:cNvSpPr txBox="1"/>
          <p:nvPr/>
        </p:nvSpPr>
        <p:spPr>
          <a:xfrm>
            <a:off x="5994243" y="3159221"/>
            <a:ext cx="6908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Second </a:t>
            </a:r>
            <a:r>
              <a:rPr lang="sv-SE" sz="1000" dirty="0" err="1" smtClean="0"/>
              <a:t>Lebanon</a:t>
            </a:r>
            <a:r>
              <a:rPr lang="sv-SE" sz="1000" dirty="0" smtClean="0"/>
              <a:t> </a:t>
            </a:r>
            <a:r>
              <a:rPr lang="sv-SE" sz="1000" dirty="0" err="1"/>
              <a:t>w</a:t>
            </a:r>
            <a:r>
              <a:rPr lang="sv-SE" sz="1000" dirty="0" err="1" smtClean="0"/>
              <a:t>ar</a:t>
            </a:r>
            <a:endParaRPr lang="sv-SE" sz="1000" dirty="0"/>
          </a:p>
        </p:txBody>
      </p:sp>
      <p:sp>
        <p:nvSpPr>
          <p:cNvPr id="82" name="TextBox 81"/>
          <p:cNvSpPr txBox="1"/>
          <p:nvPr/>
        </p:nvSpPr>
        <p:spPr>
          <a:xfrm>
            <a:off x="1006510" y="2555806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ERA</a:t>
            </a:r>
            <a:endParaRPr lang="sv-SE" sz="1000" dirty="0"/>
          </a:p>
        </p:txBody>
      </p:sp>
      <p:sp>
        <p:nvSpPr>
          <p:cNvPr id="99" name="Oval 98"/>
          <p:cNvSpPr/>
          <p:nvPr/>
        </p:nvSpPr>
        <p:spPr>
          <a:xfrm>
            <a:off x="6853957" y="2047240"/>
            <a:ext cx="298946" cy="273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cxnSp>
        <p:nvCxnSpPr>
          <p:cNvPr id="101" name="Straight Arrow Connector 100"/>
          <p:cNvCxnSpPr>
            <a:stCxn id="71" idx="7"/>
            <a:endCxn id="99" idx="3"/>
          </p:cNvCxnSpPr>
          <p:nvPr/>
        </p:nvCxnSpPr>
        <p:spPr>
          <a:xfrm flipV="1">
            <a:off x="6351847" y="2281033"/>
            <a:ext cx="545890" cy="6159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6005145" y="2251368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err="1" smtClean="0"/>
              <a:t>Jointness</a:t>
            </a:r>
            <a:endParaRPr lang="sv-SE" sz="1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1532471" y="1349647"/>
            <a:ext cx="7310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err="1" smtClean="0"/>
              <a:t>Lebanon</a:t>
            </a:r>
            <a:endParaRPr lang="sv-SE" sz="1000" dirty="0"/>
          </a:p>
        </p:txBody>
      </p:sp>
      <p:sp>
        <p:nvSpPr>
          <p:cNvPr id="106" name="Oval 105"/>
          <p:cNvSpPr/>
          <p:nvPr/>
        </p:nvSpPr>
        <p:spPr>
          <a:xfrm>
            <a:off x="7522302" y="2707516"/>
            <a:ext cx="298946" cy="273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cxnSp>
        <p:nvCxnSpPr>
          <p:cNvPr id="108" name="Straight Arrow Connector 107"/>
          <p:cNvCxnSpPr>
            <a:stCxn id="99" idx="5"/>
            <a:endCxn id="106" idx="1"/>
          </p:cNvCxnSpPr>
          <p:nvPr/>
        </p:nvCxnSpPr>
        <p:spPr>
          <a:xfrm>
            <a:off x="7109123" y="2281033"/>
            <a:ext cx="456959" cy="4665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6721003" y="2491375"/>
            <a:ext cx="7310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Tunnels</a:t>
            </a:r>
            <a:endParaRPr lang="sv-SE" sz="1000" dirty="0"/>
          </a:p>
        </p:txBody>
      </p:sp>
      <p:sp>
        <p:nvSpPr>
          <p:cNvPr id="117" name="Oval 116"/>
          <p:cNvSpPr/>
          <p:nvPr/>
        </p:nvSpPr>
        <p:spPr>
          <a:xfrm>
            <a:off x="7690200" y="1848812"/>
            <a:ext cx="298946" cy="273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cxnSp>
        <p:nvCxnSpPr>
          <p:cNvPr id="124" name="Straight Arrow Connector 123"/>
          <p:cNvCxnSpPr>
            <a:stCxn id="106" idx="0"/>
            <a:endCxn id="117" idx="4"/>
          </p:cNvCxnSpPr>
          <p:nvPr/>
        </p:nvCxnSpPr>
        <p:spPr>
          <a:xfrm flipV="1">
            <a:off x="7671775" y="2122717"/>
            <a:ext cx="167898" cy="5847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243004" y="1590040"/>
            <a:ext cx="1193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err="1" smtClean="0"/>
              <a:t>Protective</a:t>
            </a:r>
            <a:r>
              <a:rPr lang="sv-SE" sz="1000" dirty="0"/>
              <a:t> </a:t>
            </a:r>
            <a:r>
              <a:rPr lang="sv-SE" sz="1000" dirty="0" err="1" smtClean="0"/>
              <a:t>Edge</a:t>
            </a:r>
            <a:endParaRPr lang="sv-SE" sz="1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7735445" y="2260623"/>
            <a:ext cx="10766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err="1" smtClean="0"/>
              <a:t>Demolitions</a:t>
            </a:r>
            <a:endParaRPr lang="sv-SE" sz="1000" dirty="0"/>
          </a:p>
        </p:txBody>
      </p:sp>
      <p:sp>
        <p:nvSpPr>
          <p:cNvPr id="157" name="TextBox 156"/>
          <p:cNvSpPr txBox="1"/>
          <p:nvPr/>
        </p:nvSpPr>
        <p:spPr>
          <a:xfrm>
            <a:off x="808566" y="1348303"/>
            <a:ext cx="4683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Sinai</a:t>
            </a:r>
            <a:endParaRPr lang="sv-SE" sz="1000" dirty="0"/>
          </a:p>
        </p:txBody>
      </p:sp>
      <p:sp>
        <p:nvSpPr>
          <p:cNvPr id="158" name="TextBox 157"/>
          <p:cNvSpPr txBox="1"/>
          <p:nvPr/>
        </p:nvSpPr>
        <p:spPr>
          <a:xfrm>
            <a:off x="1552035" y="1723573"/>
            <a:ext cx="7310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Invasion</a:t>
            </a:r>
            <a:endParaRPr lang="sv-SE" sz="1000" dirty="0"/>
          </a:p>
        </p:txBody>
      </p:sp>
      <p:sp>
        <p:nvSpPr>
          <p:cNvPr id="161" name="TextBox 160"/>
          <p:cNvSpPr txBox="1"/>
          <p:nvPr/>
        </p:nvSpPr>
        <p:spPr>
          <a:xfrm>
            <a:off x="6558433" y="1353502"/>
            <a:ext cx="7310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Gaza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4804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Why</a:t>
            </a:r>
            <a:r>
              <a:rPr lang="sv-SE" dirty="0" smtClean="0"/>
              <a:t> is Adaptation </a:t>
            </a:r>
            <a:r>
              <a:rPr lang="sv-SE" dirty="0" err="1" smtClean="0"/>
              <a:t>Difficult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Ambiguity</a:t>
            </a:r>
            <a:endParaRPr lang="sv-SE" dirty="0" smtClean="0"/>
          </a:p>
          <a:p>
            <a:r>
              <a:rPr lang="sv-SE" dirty="0" err="1" smtClean="0"/>
              <a:t>Rigidity</a:t>
            </a:r>
            <a:endParaRPr lang="sv-SE" dirty="0" smtClean="0"/>
          </a:p>
          <a:p>
            <a:r>
              <a:rPr lang="sv-SE" dirty="0" err="1" smtClean="0"/>
              <a:t>Diverging</a:t>
            </a:r>
            <a:r>
              <a:rPr lang="sv-SE" dirty="0" smtClean="0"/>
              <a:t> </a:t>
            </a:r>
            <a:r>
              <a:rPr lang="sv-SE" dirty="0" err="1" smtClean="0"/>
              <a:t>Preferences</a:t>
            </a:r>
            <a:endParaRPr lang="sv-SE" dirty="0" smtClean="0"/>
          </a:p>
          <a:p>
            <a:r>
              <a:rPr lang="sv-SE" dirty="0" err="1" smtClean="0"/>
              <a:t>Simultaneous</a:t>
            </a:r>
            <a:r>
              <a:rPr lang="sv-SE" dirty="0" smtClean="0"/>
              <a:t> Learning</a:t>
            </a:r>
          </a:p>
          <a:p>
            <a:r>
              <a:rPr lang="sv-SE" dirty="0" err="1" smtClean="0"/>
              <a:t>Nested</a:t>
            </a:r>
            <a:r>
              <a:rPr lang="sv-SE" dirty="0" smtClean="0"/>
              <a:t> Learning</a:t>
            </a:r>
          </a:p>
          <a:p>
            <a:r>
              <a:rPr lang="sv-SE" dirty="0" err="1" smtClean="0"/>
              <a:t>Constrain</a:t>
            </a:r>
            <a:r>
              <a:rPr lang="sv-SE" dirty="0" smtClean="0"/>
              <a:t> Information </a:t>
            </a:r>
            <a:r>
              <a:rPr lang="sv-SE" dirty="0" err="1" smtClean="0"/>
              <a:t>Flows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43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Why</a:t>
            </a:r>
            <a:r>
              <a:rPr lang="sv-SE" dirty="0" smtClean="0"/>
              <a:t> is Adaptation </a:t>
            </a:r>
            <a:r>
              <a:rPr lang="sv-SE" dirty="0" err="1" smtClean="0"/>
              <a:t>Difficult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Ambiguity</a:t>
            </a:r>
            <a:endParaRPr lang="sv-SE" dirty="0" smtClean="0"/>
          </a:p>
          <a:p>
            <a:r>
              <a:rPr lang="sv-SE" u="sng" dirty="0" err="1" smtClean="0"/>
              <a:t>Rigidity</a:t>
            </a:r>
            <a:endParaRPr lang="sv-SE" u="sng" dirty="0" smtClean="0"/>
          </a:p>
          <a:p>
            <a:r>
              <a:rPr lang="sv-SE" u="sng" dirty="0" err="1" smtClean="0"/>
              <a:t>Diverging</a:t>
            </a:r>
            <a:r>
              <a:rPr lang="sv-SE" u="sng" dirty="0" smtClean="0"/>
              <a:t> </a:t>
            </a:r>
            <a:r>
              <a:rPr lang="sv-SE" u="sng" dirty="0" err="1" smtClean="0"/>
              <a:t>Preferences</a:t>
            </a:r>
            <a:endParaRPr lang="sv-SE" u="sng" dirty="0" smtClean="0"/>
          </a:p>
          <a:p>
            <a:r>
              <a:rPr lang="sv-SE" dirty="0" err="1" smtClean="0"/>
              <a:t>Simultaneous</a:t>
            </a:r>
            <a:r>
              <a:rPr lang="sv-SE" dirty="0" smtClean="0"/>
              <a:t> Learning</a:t>
            </a:r>
          </a:p>
          <a:p>
            <a:r>
              <a:rPr lang="sv-SE" dirty="0" err="1" smtClean="0"/>
              <a:t>Nested</a:t>
            </a:r>
            <a:r>
              <a:rPr lang="sv-SE" dirty="0" smtClean="0"/>
              <a:t> Learning</a:t>
            </a:r>
          </a:p>
          <a:p>
            <a:r>
              <a:rPr lang="sv-SE" dirty="0" err="1" smtClean="0"/>
              <a:t>Constrain</a:t>
            </a:r>
            <a:r>
              <a:rPr lang="sv-SE" dirty="0" smtClean="0"/>
              <a:t> Information </a:t>
            </a:r>
            <a:r>
              <a:rPr lang="sv-SE" dirty="0" err="1" smtClean="0"/>
              <a:t>Flows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3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How</a:t>
            </a:r>
            <a:r>
              <a:rPr lang="sv-SE" dirty="0" smtClean="0"/>
              <a:t> to </a:t>
            </a:r>
            <a:r>
              <a:rPr lang="sv-SE" dirty="0" err="1" smtClean="0"/>
              <a:t>Fail</a:t>
            </a:r>
            <a:r>
              <a:rPr lang="sv-SE" dirty="0" smtClean="0"/>
              <a:t> at Adaptation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2"/>
            <a:ext cx="7608848" cy="3275994"/>
          </a:xfrm>
        </p:spPr>
        <p:txBody>
          <a:bodyPr/>
          <a:lstStyle/>
          <a:p>
            <a:r>
              <a:rPr lang="en-GB" dirty="0" smtClean="0"/>
              <a:t>Defeated by Obstacles</a:t>
            </a:r>
          </a:p>
          <a:p>
            <a:r>
              <a:rPr lang="en-GB" dirty="0" smtClean="0"/>
              <a:t>Run </a:t>
            </a:r>
            <a:r>
              <a:rPr lang="en-GB" dirty="0" smtClean="0"/>
              <a:t>Out </a:t>
            </a:r>
            <a:r>
              <a:rPr lang="en-GB" dirty="0" smtClean="0"/>
              <a:t>of Time</a:t>
            </a:r>
          </a:p>
          <a:p>
            <a:r>
              <a:rPr lang="en-GB" dirty="0" smtClean="0"/>
              <a:t>Adapt to Equilibrium</a:t>
            </a:r>
          </a:p>
          <a:p>
            <a:r>
              <a:rPr lang="en-GB" dirty="0" smtClean="0"/>
              <a:t>Trapped by Initial Successful Adaptation</a:t>
            </a:r>
          </a:p>
          <a:p>
            <a:r>
              <a:rPr lang="en-GB" dirty="0" smtClean="0"/>
              <a:t>Maladaptation</a:t>
            </a:r>
          </a:p>
          <a:p>
            <a:r>
              <a:rPr lang="en-GB" dirty="0" smtClean="0"/>
              <a:t>Less to </a:t>
            </a:r>
            <a:r>
              <a:rPr lang="en-GB" dirty="0" smtClean="0"/>
              <a:t>Lose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1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Kauffmann’s</a:t>
            </a:r>
            <a:r>
              <a:rPr lang="sv-SE" dirty="0" smtClean="0"/>
              <a:t> </a:t>
            </a:r>
            <a:r>
              <a:rPr lang="sv-SE" dirty="0" err="1" smtClean="0"/>
              <a:t>Screwdriver</a:t>
            </a:r>
            <a:endParaRPr lang="sv-S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13" y="1629663"/>
            <a:ext cx="2143125" cy="214312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0415" y="1200152"/>
            <a:ext cx="4067996" cy="327599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000" indent="-2340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4400" indent="-19800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65600" indent="-1980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0800" indent="-198000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2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Kauffmann’s</a:t>
            </a:r>
            <a:r>
              <a:rPr lang="sv-SE" dirty="0" smtClean="0"/>
              <a:t> </a:t>
            </a:r>
            <a:r>
              <a:rPr lang="sv-SE" dirty="0" err="1" smtClean="0"/>
              <a:t>Screwdriver</a:t>
            </a:r>
            <a:endParaRPr lang="sv-S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13" y="1629663"/>
            <a:ext cx="2143125" cy="2143125"/>
          </a:xfrm>
        </p:spPr>
      </p:pic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5397190" y="1302513"/>
            <a:ext cx="3401121" cy="327599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commit </a:t>
            </a:r>
            <a:r>
              <a:rPr lang="en-US" dirty="0"/>
              <a:t>suicide, </a:t>
            </a:r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/>
              <a:t>as an object of art, </a:t>
            </a:r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/>
              <a:t>tie it to a bamboo pole and spear fish, </a:t>
            </a:r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/>
              <a:t>rent the spear to others and collect 5 percent of the catch, </a:t>
            </a:r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/>
              <a:t>with a rock, chop (slowly) down a small tree, </a:t>
            </a:r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/>
              <a:t>carve a stick </a:t>
            </a:r>
            <a:r>
              <a:rPr lang="en-US" dirty="0" smtClean="0"/>
              <a:t>or…</a:t>
            </a:r>
            <a:endParaRPr lang="sv-S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0415" y="1200152"/>
            <a:ext cx="4067996" cy="327599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000" indent="-2340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4400" indent="-19800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65600" indent="-1980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0800" indent="-198000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22288" y="1302513"/>
            <a:ext cx="3380639" cy="3275994"/>
          </a:xfrm>
          <a:prstGeom prst="rect">
            <a:avLst/>
          </a:prstGeom>
        </p:spPr>
        <p:txBody>
          <a:bodyPr vert="horz" lIns="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000" indent="-2340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4400" indent="-19800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65600" indent="-1980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0800" indent="-198000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screw in a screw. </a:t>
            </a:r>
          </a:p>
          <a:p>
            <a:r>
              <a:rPr lang="en-US" dirty="0" smtClean="0"/>
              <a:t>open a can of paint. </a:t>
            </a:r>
          </a:p>
          <a:p>
            <a:r>
              <a:rPr lang="en-US" dirty="0" smtClean="0"/>
              <a:t>wedge a door closed, or open, </a:t>
            </a:r>
          </a:p>
          <a:p>
            <a:r>
              <a:rPr lang="en-US" dirty="0" smtClean="0"/>
              <a:t>or scrape putty from a window, </a:t>
            </a:r>
          </a:p>
          <a:p>
            <a:r>
              <a:rPr lang="en-US" dirty="0" smtClean="0"/>
              <a:t>or stab an assailant, or a friend, </a:t>
            </a:r>
          </a:p>
        </p:txBody>
      </p:sp>
    </p:spTree>
    <p:extLst>
      <p:ext uri="{BB962C8B-B14F-4D97-AF65-F5344CB8AC3E}">
        <p14:creationId xmlns:p14="http://schemas.microsoft.com/office/powerpoint/2010/main" val="24700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Kauffmann’s</a:t>
            </a:r>
            <a:r>
              <a:rPr lang="sv-SE" dirty="0" smtClean="0"/>
              <a:t> </a:t>
            </a:r>
            <a:r>
              <a:rPr lang="sv-SE" dirty="0" err="1" smtClean="0"/>
              <a:t>Screwdriver</a:t>
            </a:r>
            <a:endParaRPr lang="sv-S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13" y="1629663"/>
            <a:ext cx="2143125" cy="2143125"/>
          </a:xfrm>
        </p:spPr>
      </p:pic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5397190" y="1302513"/>
            <a:ext cx="3401121" cy="327599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commit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suicide, 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or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as an object of art, 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or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tie it to a bamboo pole and spear fish, 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or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rent the spear to others and collect 5 percent of the catch, 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or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with a rock, chop (slowly) down a small tree, 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or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carve a stick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or…</a:t>
            </a:r>
            <a:endParaRPr lang="sv-S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0415" y="1200152"/>
            <a:ext cx="4067996" cy="327599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000" indent="-2340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4400" indent="-19800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65600" indent="-1980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0800" indent="-198000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22288" y="1302513"/>
            <a:ext cx="3380639" cy="3275994"/>
          </a:xfrm>
          <a:prstGeom prst="rect">
            <a:avLst/>
          </a:prstGeom>
        </p:spPr>
        <p:txBody>
          <a:bodyPr vert="horz" lIns="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000" indent="-2340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4400" indent="-19800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65600" indent="-1980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0800" indent="-198000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screw in a screw.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open a can of paint.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wedge a door closed, or open,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or scrape putty from a window,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or stab an assailant, or a friend,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1103" y="2039505"/>
            <a:ext cx="6475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0" dirty="0" smtClean="0">
                <a:solidFill>
                  <a:srgbClr val="FF0000"/>
                </a:solidFill>
              </a:rPr>
              <a:t>Jury-</a:t>
            </a:r>
            <a:r>
              <a:rPr lang="sv-SE" sz="8000" dirty="0" err="1" smtClean="0">
                <a:solidFill>
                  <a:srgbClr val="FF0000"/>
                </a:solidFill>
              </a:rPr>
              <a:t>rigging</a:t>
            </a:r>
            <a:endParaRPr lang="sv-SE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5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How</a:t>
            </a:r>
            <a:r>
              <a:rPr lang="sv-SE" dirty="0" smtClean="0"/>
              <a:t> do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adapt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Leadership</a:t>
            </a:r>
            <a:r>
              <a:rPr lang="sv-SE" dirty="0" smtClean="0"/>
              <a:t> </a:t>
            </a:r>
            <a:r>
              <a:rPr lang="sv-SE" dirty="0" err="1"/>
              <a:t>S</a:t>
            </a:r>
            <a:r>
              <a:rPr lang="sv-SE" dirty="0" err="1" smtClean="0"/>
              <a:t>waps</a:t>
            </a:r>
            <a:r>
              <a:rPr lang="sv-SE" dirty="0" smtClean="0"/>
              <a:t> &amp; </a:t>
            </a:r>
            <a:r>
              <a:rPr lang="sv-SE" dirty="0" err="1"/>
              <a:t>P</a:t>
            </a:r>
            <a:r>
              <a:rPr lang="sv-SE" dirty="0" err="1" smtClean="0"/>
              <a:t>olitical</a:t>
            </a:r>
            <a:r>
              <a:rPr lang="sv-SE" dirty="0" smtClean="0"/>
              <a:t> </a:t>
            </a:r>
            <a:r>
              <a:rPr lang="sv-SE" dirty="0" err="1"/>
              <a:t>P</a:t>
            </a:r>
            <a:r>
              <a:rPr lang="sv-SE" dirty="0" err="1" smtClean="0"/>
              <a:t>ressure</a:t>
            </a:r>
            <a:endParaRPr lang="sv-SE" dirty="0" smtClean="0"/>
          </a:p>
          <a:p>
            <a:r>
              <a:rPr lang="sv-SE" dirty="0" smtClean="0"/>
              <a:t>’Jury-</a:t>
            </a:r>
            <a:r>
              <a:rPr lang="sv-SE" dirty="0" err="1" smtClean="0"/>
              <a:t>rigging</a:t>
            </a:r>
            <a:r>
              <a:rPr lang="sv-SE" dirty="0" smtClean="0"/>
              <a:t>’</a:t>
            </a:r>
          </a:p>
          <a:p>
            <a:r>
              <a:rPr lang="sv-SE" dirty="0" smtClean="0"/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196398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How</a:t>
            </a:r>
            <a:r>
              <a:rPr lang="sv-SE" dirty="0" smtClean="0"/>
              <a:t> to </a:t>
            </a:r>
            <a:r>
              <a:rPr lang="sv-SE" dirty="0" err="1" smtClean="0"/>
              <a:t>Succeed</a:t>
            </a:r>
            <a:r>
              <a:rPr lang="sv-SE" dirty="0" smtClean="0"/>
              <a:t> at Adaptation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This Helps:</a:t>
            </a:r>
          </a:p>
          <a:p>
            <a:r>
              <a:rPr lang="en-GB" dirty="0" smtClean="0"/>
              <a:t>More to Lose</a:t>
            </a:r>
          </a:p>
          <a:p>
            <a:r>
              <a:rPr lang="en-GB" dirty="0" smtClean="0"/>
              <a:t>Combined Arms</a:t>
            </a:r>
          </a:p>
          <a:p>
            <a:r>
              <a:rPr lang="en-GB" dirty="0" smtClean="0"/>
              <a:t>Knowledge Development</a:t>
            </a:r>
          </a:p>
          <a:p>
            <a:r>
              <a:rPr lang="en-GB" dirty="0" smtClean="0"/>
              <a:t>Communities &amp; Networking</a:t>
            </a:r>
          </a:p>
          <a:p>
            <a:r>
              <a:rPr lang="en-GB" dirty="0" smtClean="0"/>
              <a:t>Production Capacity</a:t>
            </a:r>
          </a:p>
          <a:p>
            <a:r>
              <a:rPr lang="en-GB" dirty="0" smtClean="0"/>
              <a:t>Proponents</a:t>
            </a:r>
          </a:p>
          <a:p>
            <a:r>
              <a:rPr lang="en-GB" dirty="0" smtClean="0"/>
              <a:t>Education and Skills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3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Adaptation Problem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Surprise is the Norm</a:t>
            </a:r>
          </a:p>
          <a:p>
            <a:r>
              <a:rPr lang="en-GB" dirty="0" smtClean="0"/>
              <a:t>The Nature of the War at Hand</a:t>
            </a:r>
          </a:p>
          <a:p>
            <a:r>
              <a:rPr lang="en-GB" dirty="0" smtClean="0"/>
              <a:t>”Expect the Unexpected”</a:t>
            </a:r>
          </a:p>
          <a:p>
            <a:r>
              <a:rPr lang="en-GB" dirty="0" smtClean="0"/>
              <a:t>Not </a:t>
            </a:r>
            <a:r>
              <a:rPr lang="en-GB" dirty="0" smtClean="0"/>
              <a:t>Just </a:t>
            </a:r>
            <a:r>
              <a:rPr lang="en-GB" dirty="0" smtClean="0"/>
              <a:t>Intended </a:t>
            </a:r>
            <a:r>
              <a:rPr lang="en-GB" dirty="0"/>
              <a:t>S</a:t>
            </a:r>
            <a:r>
              <a:rPr lang="en-GB" dirty="0" smtClean="0"/>
              <a:t>urprise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8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Adaptation </a:t>
            </a:r>
            <a:r>
              <a:rPr lang="sv-SE" dirty="0" err="1" smtClean="0"/>
              <a:t>Cycle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2"/>
            <a:ext cx="7192536" cy="3275994"/>
          </a:xfrm>
        </p:spPr>
        <p:txBody>
          <a:bodyPr/>
          <a:lstStyle/>
          <a:p>
            <a:r>
              <a:rPr lang="en-GB" dirty="0" smtClean="0"/>
              <a:t>A successful adaptation will create pressure on the opponent to adapt</a:t>
            </a:r>
          </a:p>
          <a:p>
            <a:r>
              <a:rPr lang="en-GB" dirty="0" smtClean="0"/>
              <a:t>Until the war ends, the expected situation becomes a cycle of adaptations</a:t>
            </a:r>
          </a:p>
          <a:p>
            <a:r>
              <a:rPr lang="en-GB" dirty="0" smtClean="0"/>
              <a:t>Adaptation is necessary but not sufficient</a:t>
            </a:r>
          </a:p>
          <a:p>
            <a:r>
              <a:rPr lang="en-GB" dirty="0" smtClean="0"/>
              <a:t>Breaking the adaptation cycle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5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Law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Requisite</a:t>
            </a:r>
            <a:r>
              <a:rPr lang="sv-SE" dirty="0" smtClean="0"/>
              <a:t> </a:t>
            </a:r>
            <a:r>
              <a:rPr lang="sv-SE" dirty="0" err="1" smtClean="0"/>
              <a:t>Variety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599" cy="327599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”Only Variety Can Destroy Variety”</a:t>
            </a:r>
          </a:p>
          <a:p>
            <a:r>
              <a:rPr lang="en-GB" dirty="0" smtClean="0"/>
              <a:t>Initially a game-theoretic treatment (Ashby 1956)</a:t>
            </a:r>
          </a:p>
          <a:p>
            <a:r>
              <a:rPr lang="en-GB" dirty="0" smtClean="0"/>
              <a:t>Later a set-theoretic treatment (Ashby 1967)</a:t>
            </a:r>
          </a:p>
          <a:p>
            <a:r>
              <a:rPr lang="en-GB" dirty="0" smtClean="0"/>
              <a:t>Concerned with </a:t>
            </a:r>
            <a:r>
              <a:rPr lang="en-GB" u="sng" dirty="0" smtClean="0"/>
              <a:t>surprise</a:t>
            </a:r>
            <a:r>
              <a:rPr lang="en-GB" dirty="0" smtClean="0"/>
              <a:t>, </a:t>
            </a:r>
            <a:r>
              <a:rPr lang="en-GB" u="sng" dirty="0" smtClean="0"/>
              <a:t>distinguishable</a:t>
            </a:r>
            <a:r>
              <a:rPr lang="en-GB" dirty="0" smtClean="0"/>
              <a:t> disturbances</a:t>
            </a:r>
          </a:p>
          <a:p>
            <a:r>
              <a:rPr lang="en-GB" dirty="0" smtClean="0"/>
              <a:t>Applications in command &amp; control</a:t>
            </a:r>
          </a:p>
          <a:p>
            <a:r>
              <a:rPr lang="en-GB" dirty="0" smtClean="0"/>
              <a:t>Applies to competing systems</a:t>
            </a:r>
          </a:p>
          <a:p>
            <a:r>
              <a:rPr lang="en-GB" dirty="0" smtClean="0"/>
              <a:t>Intended as a law of </a:t>
            </a:r>
            <a:r>
              <a:rPr lang="en-GB" dirty="0" smtClean="0"/>
              <a:t>nature(?)</a:t>
            </a:r>
            <a:endParaRPr lang="en-GB" dirty="0" smtClean="0"/>
          </a:p>
          <a:p>
            <a:r>
              <a:rPr lang="en-GB" dirty="0" smtClean="0"/>
              <a:t>Constraints are necessary for prediction…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3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Brehmer’s </a:t>
            </a:r>
            <a:r>
              <a:rPr lang="sv-SE" sz="2800" dirty="0" err="1" smtClean="0"/>
              <a:t>Constraints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the </a:t>
            </a:r>
            <a:r>
              <a:rPr lang="sv-SE" sz="2800" dirty="0" err="1" smtClean="0"/>
              <a:t>Military</a:t>
            </a:r>
            <a:r>
              <a:rPr lang="sv-SE" sz="2800" dirty="0" smtClean="0"/>
              <a:t> Option Space</a:t>
            </a:r>
            <a:endParaRPr lang="sv-S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Task</a:t>
            </a:r>
          </a:p>
          <a:p>
            <a:r>
              <a:rPr lang="sv-SE" dirty="0" err="1" smtClean="0"/>
              <a:t>Time</a:t>
            </a:r>
            <a:endParaRPr lang="sv-SE" dirty="0" smtClean="0"/>
          </a:p>
          <a:p>
            <a:r>
              <a:rPr lang="sv-SE" dirty="0" smtClean="0"/>
              <a:t>Resources</a:t>
            </a:r>
          </a:p>
          <a:p>
            <a:r>
              <a:rPr lang="sv-SE" dirty="0" smtClean="0"/>
              <a:t>OPFOR Options</a:t>
            </a:r>
          </a:p>
          <a:p>
            <a:r>
              <a:rPr lang="sv-SE" dirty="0" err="1" smtClean="0"/>
              <a:t>Doctrine</a:t>
            </a:r>
            <a:endParaRPr lang="sv-SE" dirty="0" smtClean="0"/>
          </a:p>
          <a:p>
            <a:r>
              <a:rPr lang="sv-SE" dirty="0" smtClean="0"/>
              <a:t>Legal</a:t>
            </a:r>
          </a:p>
          <a:p>
            <a:r>
              <a:rPr lang="sv-SE" dirty="0" err="1" smtClean="0"/>
              <a:t>Terrain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958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Option Space</a:t>
            </a:r>
            <a:endParaRPr lang="sv-SE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828797" y="1360449"/>
            <a:ext cx="3122342" cy="996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5880" y="1360449"/>
            <a:ext cx="3508917" cy="152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612778" y="2222810"/>
            <a:ext cx="1992351" cy="18139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635510" y="1776761"/>
            <a:ext cx="773151" cy="13753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35510" y="2750634"/>
            <a:ext cx="1694985" cy="16949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505090" y="3672468"/>
            <a:ext cx="2178205" cy="4311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51822" y="3523785"/>
            <a:ext cx="3256156" cy="5129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30495" y="259451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The Option Space</a:t>
            </a:r>
            <a:endParaRPr lang="sv-SE" dirty="0"/>
          </a:p>
        </p:txBody>
      </p:sp>
      <p:sp>
        <p:nvSpPr>
          <p:cNvPr id="25" name="TextBox 24"/>
          <p:cNvSpPr txBox="1"/>
          <p:nvPr/>
        </p:nvSpPr>
        <p:spPr>
          <a:xfrm>
            <a:off x="2535041" y="1479395"/>
            <a:ext cx="65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Task</a:t>
            </a:r>
            <a:endParaRPr lang="sv-SE" dirty="0"/>
          </a:p>
        </p:txBody>
      </p:sp>
      <p:sp>
        <p:nvSpPr>
          <p:cNvPr id="26" name="TextBox 25"/>
          <p:cNvSpPr txBox="1"/>
          <p:nvPr/>
        </p:nvSpPr>
        <p:spPr>
          <a:xfrm>
            <a:off x="5932446" y="1479395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Time</a:t>
            </a:r>
            <a:endParaRPr lang="sv-SE" dirty="0"/>
          </a:p>
        </p:txBody>
      </p:sp>
      <p:sp>
        <p:nvSpPr>
          <p:cNvPr id="27" name="TextBox 26"/>
          <p:cNvSpPr txBox="1"/>
          <p:nvPr/>
        </p:nvSpPr>
        <p:spPr>
          <a:xfrm>
            <a:off x="7062436" y="325109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Resources</a:t>
            </a:r>
            <a:endParaRPr lang="sv-SE" dirty="0"/>
          </a:p>
        </p:txBody>
      </p:sp>
      <p:sp>
        <p:nvSpPr>
          <p:cNvPr id="28" name="TextBox 27"/>
          <p:cNvSpPr txBox="1"/>
          <p:nvPr/>
        </p:nvSpPr>
        <p:spPr>
          <a:xfrm>
            <a:off x="6170338" y="403674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OPFOR</a:t>
            </a:r>
            <a:endParaRPr lang="sv-SE" dirty="0"/>
          </a:p>
        </p:txBody>
      </p:sp>
      <p:sp>
        <p:nvSpPr>
          <p:cNvPr id="29" name="TextBox 28"/>
          <p:cNvSpPr txBox="1"/>
          <p:nvPr/>
        </p:nvSpPr>
        <p:spPr>
          <a:xfrm>
            <a:off x="3141546" y="393772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Doctrine</a:t>
            </a:r>
            <a:endParaRPr lang="sv-SE" dirty="0"/>
          </a:p>
        </p:txBody>
      </p:sp>
      <p:sp>
        <p:nvSpPr>
          <p:cNvPr id="30" name="TextBox 29"/>
          <p:cNvSpPr txBox="1"/>
          <p:nvPr/>
        </p:nvSpPr>
        <p:spPr>
          <a:xfrm>
            <a:off x="1414383" y="317675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Legal</a:t>
            </a:r>
            <a:endParaRPr lang="sv-SE" dirty="0"/>
          </a:p>
        </p:txBody>
      </p:sp>
      <p:sp>
        <p:nvSpPr>
          <p:cNvPr id="31" name="TextBox 30"/>
          <p:cNvSpPr txBox="1"/>
          <p:nvPr/>
        </p:nvSpPr>
        <p:spPr>
          <a:xfrm>
            <a:off x="1383771" y="1812509"/>
            <a:ext cx="89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Terrain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03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Subjective</a:t>
            </a:r>
            <a:r>
              <a:rPr lang="sv-SE" dirty="0" smtClean="0"/>
              <a:t> Option Space</a:t>
            </a:r>
            <a:endParaRPr lang="sv-SE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828797" y="1360449"/>
            <a:ext cx="3122342" cy="99617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5880" y="1360449"/>
            <a:ext cx="3508917" cy="15240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612778" y="2222810"/>
            <a:ext cx="1992351" cy="181393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635510" y="1776761"/>
            <a:ext cx="773151" cy="137531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35510" y="2750634"/>
            <a:ext cx="1694985" cy="169498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505090" y="3672468"/>
            <a:ext cx="2178205" cy="43118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51822" y="3523785"/>
            <a:ext cx="3256156" cy="51295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30495" y="259451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The Option Space</a:t>
            </a:r>
            <a:endParaRPr lang="sv-SE" dirty="0"/>
          </a:p>
        </p:txBody>
      </p:sp>
      <p:sp>
        <p:nvSpPr>
          <p:cNvPr id="25" name="TextBox 24"/>
          <p:cNvSpPr txBox="1"/>
          <p:nvPr/>
        </p:nvSpPr>
        <p:spPr>
          <a:xfrm>
            <a:off x="2535041" y="1479395"/>
            <a:ext cx="65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Task</a:t>
            </a:r>
            <a:endParaRPr lang="sv-SE" dirty="0"/>
          </a:p>
        </p:txBody>
      </p:sp>
      <p:sp>
        <p:nvSpPr>
          <p:cNvPr id="26" name="TextBox 25"/>
          <p:cNvSpPr txBox="1"/>
          <p:nvPr/>
        </p:nvSpPr>
        <p:spPr>
          <a:xfrm>
            <a:off x="5932446" y="1479395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Time</a:t>
            </a:r>
            <a:endParaRPr lang="sv-SE" dirty="0"/>
          </a:p>
        </p:txBody>
      </p:sp>
      <p:sp>
        <p:nvSpPr>
          <p:cNvPr id="27" name="TextBox 26"/>
          <p:cNvSpPr txBox="1"/>
          <p:nvPr/>
        </p:nvSpPr>
        <p:spPr>
          <a:xfrm>
            <a:off x="7062436" y="325109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Resources</a:t>
            </a:r>
            <a:endParaRPr lang="sv-SE" dirty="0"/>
          </a:p>
        </p:txBody>
      </p:sp>
      <p:sp>
        <p:nvSpPr>
          <p:cNvPr id="28" name="TextBox 27"/>
          <p:cNvSpPr txBox="1"/>
          <p:nvPr/>
        </p:nvSpPr>
        <p:spPr>
          <a:xfrm>
            <a:off x="6170338" y="403674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OPFOR</a:t>
            </a:r>
            <a:endParaRPr lang="sv-SE" dirty="0"/>
          </a:p>
        </p:txBody>
      </p:sp>
      <p:sp>
        <p:nvSpPr>
          <p:cNvPr id="29" name="TextBox 28"/>
          <p:cNvSpPr txBox="1"/>
          <p:nvPr/>
        </p:nvSpPr>
        <p:spPr>
          <a:xfrm>
            <a:off x="3141546" y="393772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Doctrine</a:t>
            </a:r>
            <a:endParaRPr lang="sv-SE" dirty="0"/>
          </a:p>
        </p:txBody>
      </p:sp>
      <p:sp>
        <p:nvSpPr>
          <p:cNvPr id="30" name="TextBox 29"/>
          <p:cNvSpPr txBox="1"/>
          <p:nvPr/>
        </p:nvSpPr>
        <p:spPr>
          <a:xfrm>
            <a:off x="1414383" y="317675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Legal</a:t>
            </a:r>
            <a:endParaRPr lang="sv-SE" dirty="0"/>
          </a:p>
        </p:txBody>
      </p:sp>
      <p:sp>
        <p:nvSpPr>
          <p:cNvPr id="31" name="TextBox 30"/>
          <p:cNvSpPr txBox="1"/>
          <p:nvPr/>
        </p:nvSpPr>
        <p:spPr>
          <a:xfrm>
            <a:off x="1383771" y="1812509"/>
            <a:ext cx="89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Terrain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06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Vs The Real Option Space</a:t>
            </a:r>
            <a:endParaRPr lang="sv-SE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828797" y="1360449"/>
            <a:ext cx="3122342" cy="99617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5880" y="1360449"/>
            <a:ext cx="3508917" cy="15240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612778" y="2222810"/>
            <a:ext cx="1992351" cy="181393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635510" y="1776761"/>
            <a:ext cx="773151" cy="137531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35510" y="2750634"/>
            <a:ext cx="1694985" cy="169498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505090" y="3672468"/>
            <a:ext cx="2178205" cy="43118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51822" y="3523785"/>
            <a:ext cx="3256156" cy="51295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30495" y="259451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The Option Space</a:t>
            </a:r>
            <a:endParaRPr lang="sv-SE" dirty="0"/>
          </a:p>
        </p:txBody>
      </p:sp>
      <p:sp>
        <p:nvSpPr>
          <p:cNvPr id="25" name="TextBox 24"/>
          <p:cNvSpPr txBox="1"/>
          <p:nvPr/>
        </p:nvSpPr>
        <p:spPr>
          <a:xfrm>
            <a:off x="2535041" y="1479395"/>
            <a:ext cx="65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Task</a:t>
            </a:r>
            <a:endParaRPr lang="sv-SE" dirty="0"/>
          </a:p>
        </p:txBody>
      </p:sp>
      <p:sp>
        <p:nvSpPr>
          <p:cNvPr id="26" name="TextBox 25"/>
          <p:cNvSpPr txBox="1"/>
          <p:nvPr/>
        </p:nvSpPr>
        <p:spPr>
          <a:xfrm>
            <a:off x="5932446" y="1479395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Time</a:t>
            </a:r>
            <a:endParaRPr lang="sv-SE" dirty="0"/>
          </a:p>
        </p:txBody>
      </p:sp>
      <p:sp>
        <p:nvSpPr>
          <p:cNvPr id="27" name="TextBox 26"/>
          <p:cNvSpPr txBox="1"/>
          <p:nvPr/>
        </p:nvSpPr>
        <p:spPr>
          <a:xfrm>
            <a:off x="7062436" y="325109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Resources</a:t>
            </a:r>
            <a:endParaRPr lang="sv-SE" dirty="0"/>
          </a:p>
        </p:txBody>
      </p:sp>
      <p:sp>
        <p:nvSpPr>
          <p:cNvPr id="28" name="TextBox 27"/>
          <p:cNvSpPr txBox="1"/>
          <p:nvPr/>
        </p:nvSpPr>
        <p:spPr>
          <a:xfrm>
            <a:off x="4753477" y="302807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OPFOR</a:t>
            </a:r>
            <a:endParaRPr lang="sv-SE" dirty="0"/>
          </a:p>
        </p:txBody>
      </p:sp>
      <p:sp>
        <p:nvSpPr>
          <p:cNvPr id="29" name="TextBox 28"/>
          <p:cNvSpPr txBox="1"/>
          <p:nvPr/>
        </p:nvSpPr>
        <p:spPr>
          <a:xfrm>
            <a:off x="3141546" y="393772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Doctrine</a:t>
            </a:r>
            <a:endParaRPr lang="sv-SE" dirty="0"/>
          </a:p>
        </p:txBody>
      </p:sp>
      <p:sp>
        <p:nvSpPr>
          <p:cNvPr id="30" name="TextBox 29"/>
          <p:cNvSpPr txBox="1"/>
          <p:nvPr/>
        </p:nvSpPr>
        <p:spPr>
          <a:xfrm>
            <a:off x="1414383" y="317675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Legal</a:t>
            </a:r>
            <a:endParaRPr lang="sv-SE" dirty="0"/>
          </a:p>
        </p:txBody>
      </p:sp>
      <p:sp>
        <p:nvSpPr>
          <p:cNvPr id="31" name="TextBox 30"/>
          <p:cNvSpPr txBox="1"/>
          <p:nvPr/>
        </p:nvSpPr>
        <p:spPr>
          <a:xfrm>
            <a:off x="1383771" y="1812509"/>
            <a:ext cx="89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Terrain</a:t>
            </a:r>
            <a:endParaRPr lang="sv-SE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414383" y="2181841"/>
            <a:ext cx="6547345" cy="1438589"/>
          </a:xfrm>
          <a:prstGeom prst="line">
            <a:avLst/>
          </a:prstGeom>
          <a:ln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4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Ashby+Brehmer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‘The </a:t>
            </a:r>
            <a:r>
              <a:rPr lang="en-GB" dirty="0"/>
              <a:t>variety is requisite at a specific point in time at which the commander is aware of at least one viable option in the real option space</a:t>
            </a:r>
            <a:r>
              <a:rPr lang="en-GB" dirty="0" smtClean="0"/>
              <a:t>’</a:t>
            </a:r>
          </a:p>
          <a:p>
            <a:r>
              <a:rPr lang="en-GB" dirty="0" smtClean="0"/>
              <a:t>Adaptation now Becomes </a:t>
            </a:r>
            <a:r>
              <a:rPr lang="en-GB" u="sng" dirty="0"/>
              <a:t>R</a:t>
            </a:r>
            <a:r>
              <a:rPr lang="en-GB" u="sng" dirty="0" smtClean="0"/>
              <a:t>estoring</a:t>
            </a:r>
            <a:r>
              <a:rPr lang="en-GB" dirty="0" smtClean="0"/>
              <a:t> </a:t>
            </a:r>
            <a:r>
              <a:rPr lang="en-GB" dirty="0"/>
              <a:t>R</a:t>
            </a:r>
            <a:r>
              <a:rPr lang="en-GB" dirty="0" smtClean="0"/>
              <a:t>equisite </a:t>
            </a:r>
            <a:r>
              <a:rPr lang="en-GB" dirty="0"/>
              <a:t>V</a:t>
            </a:r>
            <a:r>
              <a:rPr lang="en-GB" dirty="0" smtClean="0"/>
              <a:t>ariety</a:t>
            </a:r>
          </a:p>
          <a:p>
            <a:r>
              <a:rPr lang="en-GB" dirty="0" smtClean="0"/>
              <a:t>Requisite Variety was Used as the Criteria for Evaluating </a:t>
            </a:r>
            <a:r>
              <a:rPr lang="en-GB" dirty="0"/>
              <a:t>A</a:t>
            </a:r>
            <a:r>
              <a:rPr lang="en-GB" dirty="0" smtClean="0"/>
              <a:t>daptations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502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444500" y="2491706"/>
            <a:ext cx="8604906" cy="555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44500" y="1296988"/>
            <a:ext cx="8604906" cy="0"/>
          </a:xfrm>
          <a:prstGeom prst="line">
            <a:avLst/>
          </a:prstGeom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4499" y="3575804"/>
            <a:ext cx="8604907" cy="0"/>
          </a:xfrm>
          <a:prstGeom prst="line">
            <a:avLst/>
          </a:prstGeom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 Box 40"/>
          <p:cNvSpPr txBox="1"/>
          <p:nvPr/>
        </p:nvSpPr>
        <p:spPr>
          <a:xfrm rot="16200000">
            <a:off x="-468719" y="3429807"/>
            <a:ext cx="1336040" cy="29199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dirty="0">
                <a:effectLst/>
                <a:ea typeface="Times New Roman" panose="02020603050405020304" pitchFamily="18" charset="0"/>
              </a:rPr>
              <a:t>German advantage</a:t>
            </a:r>
            <a:endParaRPr lang="sv-SE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Text Box 40"/>
          <p:cNvSpPr txBox="1"/>
          <p:nvPr/>
        </p:nvSpPr>
        <p:spPr>
          <a:xfrm rot="16200000">
            <a:off x="-446250" y="1088389"/>
            <a:ext cx="1336040" cy="29199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dirty="0" smtClean="0">
                <a:effectLst/>
                <a:ea typeface="Times New Roman" panose="02020603050405020304" pitchFamily="18" charset="0"/>
              </a:rPr>
              <a:t>Entente </a:t>
            </a:r>
            <a:r>
              <a:rPr lang="en-GB" sz="1200" dirty="0">
                <a:effectLst/>
                <a:ea typeface="Times New Roman" panose="02020603050405020304" pitchFamily="18" charset="0"/>
              </a:rPr>
              <a:t>advantage</a:t>
            </a:r>
            <a:endParaRPr lang="sv-SE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234189" y="1749497"/>
            <a:ext cx="696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Tactical</a:t>
            </a:r>
            <a:endParaRPr lang="sv-SE" sz="12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34188" y="2898031"/>
            <a:ext cx="696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Tactical</a:t>
            </a:r>
            <a:endParaRPr lang="sv-SE" sz="1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94214" y="619216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Operational</a:t>
            </a:r>
            <a:endParaRPr lang="sv-SE" sz="12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94725" y="3926176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Operational</a:t>
            </a:r>
            <a:endParaRPr lang="sv-SE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14065" y="462185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1914</a:t>
            </a:r>
            <a:endParaRPr lang="sv-SE" dirty="0"/>
          </a:p>
        </p:txBody>
      </p:sp>
      <p:sp>
        <p:nvSpPr>
          <p:cNvPr id="19" name="TextBox 18"/>
          <p:cNvSpPr txBox="1"/>
          <p:nvPr/>
        </p:nvSpPr>
        <p:spPr>
          <a:xfrm>
            <a:off x="7217150" y="462208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1918</a:t>
            </a:r>
            <a:endParaRPr lang="sv-SE" dirty="0"/>
          </a:p>
        </p:txBody>
      </p:sp>
      <p:sp>
        <p:nvSpPr>
          <p:cNvPr id="20" name="TextBox 19"/>
          <p:cNvSpPr txBox="1"/>
          <p:nvPr/>
        </p:nvSpPr>
        <p:spPr>
          <a:xfrm>
            <a:off x="5700440" y="462128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1917</a:t>
            </a:r>
            <a:endParaRPr lang="sv-SE" dirty="0"/>
          </a:p>
        </p:txBody>
      </p:sp>
      <p:sp>
        <p:nvSpPr>
          <p:cNvPr id="21" name="TextBox 20"/>
          <p:cNvSpPr txBox="1"/>
          <p:nvPr/>
        </p:nvSpPr>
        <p:spPr>
          <a:xfrm>
            <a:off x="4183731" y="462070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1916</a:t>
            </a:r>
            <a:endParaRPr lang="sv-SE" dirty="0"/>
          </a:p>
        </p:txBody>
      </p:sp>
      <p:sp>
        <p:nvSpPr>
          <p:cNvPr id="22" name="TextBox 21"/>
          <p:cNvSpPr txBox="1"/>
          <p:nvPr/>
        </p:nvSpPr>
        <p:spPr>
          <a:xfrm>
            <a:off x="2431852" y="462070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1915</a:t>
            </a:r>
            <a:endParaRPr lang="sv-SE" dirty="0"/>
          </a:p>
        </p:txBody>
      </p:sp>
      <p:sp>
        <p:nvSpPr>
          <p:cNvPr id="23" name="Oval 22"/>
          <p:cNvSpPr/>
          <p:nvPr/>
        </p:nvSpPr>
        <p:spPr>
          <a:xfrm>
            <a:off x="912821" y="2855871"/>
            <a:ext cx="298946" cy="273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2" name="TextBox 31"/>
          <p:cNvSpPr txBox="1"/>
          <p:nvPr/>
        </p:nvSpPr>
        <p:spPr>
          <a:xfrm>
            <a:off x="279476" y="2506794"/>
            <a:ext cx="744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err="1" smtClean="0"/>
              <a:t>Schlieffen</a:t>
            </a:r>
            <a:endParaRPr lang="sv-SE" sz="1000" dirty="0"/>
          </a:p>
        </p:txBody>
      </p:sp>
      <p:cxnSp>
        <p:nvCxnSpPr>
          <p:cNvPr id="34" name="Straight Arrow Connector 33"/>
          <p:cNvCxnSpPr>
            <a:stCxn id="32" idx="2"/>
            <a:endCxn id="23" idx="1"/>
          </p:cNvCxnSpPr>
          <p:nvPr/>
        </p:nvCxnSpPr>
        <p:spPr>
          <a:xfrm>
            <a:off x="651533" y="2753015"/>
            <a:ext cx="305068" cy="1429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274327" y="1826899"/>
            <a:ext cx="298946" cy="273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cxnSp>
        <p:nvCxnSpPr>
          <p:cNvPr id="37" name="Straight Arrow Connector 36"/>
          <p:cNvCxnSpPr>
            <a:stCxn id="23" idx="0"/>
            <a:endCxn id="35" idx="4"/>
          </p:cNvCxnSpPr>
          <p:nvPr/>
        </p:nvCxnSpPr>
        <p:spPr>
          <a:xfrm flipV="1">
            <a:off x="1062294" y="2100804"/>
            <a:ext cx="361506" cy="7550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21770" y="2209145"/>
            <a:ext cx="1107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err="1" smtClean="0"/>
              <a:t>French</a:t>
            </a:r>
            <a:r>
              <a:rPr lang="sv-SE" sz="1000" dirty="0" smtClean="0"/>
              <a:t> </a:t>
            </a:r>
            <a:r>
              <a:rPr lang="sv-SE" sz="1000" dirty="0" err="1" smtClean="0"/>
              <a:t>recovery</a:t>
            </a:r>
            <a:endParaRPr lang="sv-SE" sz="1000" dirty="0"/>
          </a:p>
        </p:txBody>
      </p:sp>
      <p:sp>
        <p:nvSpPr>
          <p:cNvPr id="46" name="Oval 45"/>
          <p:cNvSpPr/>
          <p:nvPr/>
        </p:nvSpPr>
        <p:spPr>
          <a:xfrm>
            <a:off x="1491911" y="2340893"/>
            <a:ext cx="298946" cy="273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cxnSp>
        <p:nvCxnSpPr>
          <p:cNvPr id="49" name="Straight Arrow Connector 48"/>
          <p:cNvCxnSpPr>
            <a:stCxn id="35" idx="4"/>
            <a:endCxn id="46" idx="0"/>
          </p:cNvCxnSpPr>
          <p:nvPr/>
        </p:nvCxnSpPr>
        <p:spPr>
          <a:xfrm>
            <a:off x="1423800" y="2100804"/>
            <a:ext cx="217584" cy="2400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561513" y="2066969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err="1" smtClean="0"/>
              <a:t>Trenches</a:t>
            </a:r>
            <a:endParaRPr lang="sv-SE" sz="1000" dirty="0"/>
          </a:p>
        </p:txBody>
      </p:sp>
      <p:sp>
        <p:nvSpPr>
          <p:cNvPr id="52" name="TextBox 51"/>
          <p:cNvSpPr txBox="1"/>
          <p:nvPr/>
        </p:nvSpPr>
        <p:spPr>
          <a:xfrm>
            <a:off x="1145653" y="1566836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Marne</a:t>
            </a:r>
            <a:endParaRPr lang="sv-SE" sz="1000" dirty="0"/>
          </a:p>
        </p:txBody>
      </p:sp>
      <p:sp>
        <p:nvSpPr>
          <p:cNvPr id="53" name="TextBox 52"/>
          <p:cNvSpPr txBox="1"/>
          <p:nvPr/>
        </p:nvSpPr>
        <p:spPr>
          <a:xfrm>
            <a:off x="1644911" y="1434190"/>
            <a:ext cx="5886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err="1" smtClean="0"/>
              <a:t>Losses</a:t>
            </a:r>
            <a:endParaRPr lang="sv-SE" sz="1000" dirty="0"/>
          </a:p>
        </p:txBody>
      </p:sp>
      <p:cxnSp>
        <p:nvCxnSpPr>
          <p:cNvPr id="55" name="Straight Arrow Connector 54"/>
          <p:cNvCxnSpPr>
            <a:stCxn id="53" idx="2"/>
            <a:endCxn id="35" idx="6"/>
          </p:cNvCxnSpPr>
          <p:nvPr/>
        </p:nvCxnSpPr>
        <p:spPr>
          <a:xfrm flipH="1">
            <a:off x="1573273" y="1680411"/>
            <a:ext cx="365950" cy="2834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770476" y="2342589"/>
            <a:ext cx="298946" cy="273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59" name="TextBox 58"/>
          <p:cNvSpPr txBox="1"/>
          <p:nvPr/>
        </p:nvSpPr>
        <p:spPr>
          <a:xfrm>
            <a:off x="1939223" y="2923162"/>
            <a:ext cx="13628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Offensive </a:t>
            </a:r>
            <a:r>
              <a:rPr lang="sv-SE" sz="1000" dirty="0" err="1" smtClean="0"/>
              <a:t>impossible</a:t>
            </a:r>
            <a:endParaRPr lang="sv-SE" sz="1000" dirty="0"/>
          </a:p>
        </p:txBody>
      </p:sp>
      <p:cxnSp>
        <p:nvCxnSpPr>
          <p:cNvPr id="61" name="Straight Arrow Connector 60"/>
          <p:cNvCxnSpPr>
            <a:stCxn id="59" idx="0"/>
          </p:cNvCxnSpPr>
          <p:nvPr/>
        </p:nvCxnSpPr>
        <p:spPr>
          <a:xfrm flipV="1">
            <a:off x="2620660" y="2614798"/>
            <a:ext cx="0" cy="308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379961" y="1989290"/>
            <a:ext cx="298946" cy="273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67" name="TextBox 66"/>
          <p:cNvSpPr txBox="1"/>
          <p:nvPr/>
        </p:nvSpPr>
        <p:spPr>
          <a:xfrm>
            <a:off x="3062347" y="1955088"/>
            <a:ext cx="1178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err="1" smtClean="0"/>
              <a:t>Infantry</a:t>
            </a:r>
            <a:r>
              <a:rPr lang="sv-SE" sz="1000" dirty="0"/>
              <a:t> </a:t>
            </a:r>
            <a:r>
              <a:rPr lang="sv-SE" sz="1000" dirty="0" smtClean="0"/>
              <a:t>&amp; </a:t>
            </a:r>
            <a:r>
              <a:rPr lang="sv-SE" sz="1000" dirty="0" err="1" smtClean="0"/>
              <a:t>artillery</a:t>
            </a:r>
            <a:endParaRPr lang="sv-SE" sz="1000" dirty="0"/>
          </a:p>
        </p:txBody>
      </p:sp>
      <p:cxnSp>
        <p:nvCxnSpPr>
          <p:cNvPr id="69" name="Straight Arrow Connector 68"/>
          <p:cNvCxnSpPr>
            <a:stCxn id="56" idx="7"/>
            <a:endCxn id="66" idx="3"/>
          </p:cNvCxnSpPr>
          <p:nvPr/>
        </p:nvCxnSpPr>
        <p:spPr>
          <a:xfrm flipV="1">
            <a:off x="4025642" y="2223083"/>
            <a:ext cx="398099" cy="1596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6" idx="6"/>
            <a:endCxn id="56" idx="2"/>
          </p:cNvCxnSpPr>
          <p:nvPr/>
        </p:nvCxnSpPr>
        <p:spPr>
          <a:xfrm>
            <a:off x="1790857" y="2477846"/>
            <a:ext cx="1979619" cy="16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224691" y="1658301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Verdun</a:t>
            </a:r>
            <a:endParaRPr lang="sv-SE" sz="1000" dirty="0"/>
          </a:p>
        </p:txBody>
      </p:sp>
      <p:sp>
        <p:nvSpPr>
          <p:cNvPr id="74" name="Oval 73"/>
          <p:cNvSpPr/>
          <p:nvPr/>
        </p:nvSpPr>
        <p:spPr>
          <a:xfrm>
            <a:off x="5723399" y="2948994"/>
            <a:ext cx="298946" cy="273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cxnSp>
        <p:nvCxnSpPr>
          <p:cNvPr id="76" name="Straight Arrow Connector 75"/>
          <p:cNvCxnSpPr>
            <a:stCxn id="66" idx="5"/>
            <a:endCxn id="74" idx="1"/>
          </p:cNvCxnSpPr>
          <p:nvPr/>
        </p:nvCxnSpPr>
        <p:spPr>
          <a:xfrm>
            <a:off x="4635127" y="2223083"/>
            <a:ext cx="1132052" cy="7660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267082" y="2626910"/>
            <a:ext cx="1146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err="1" smtClean="0"/>
              <a:t>Defence</a:t>
            </a:r>
            <a:r>
              <a:rPr lang="sv-SE" sz="1000" dirty="0" smtClean="0"/>
              <a:t> in </a:t>
            </a:r>
            <a:r>
              <a:rPr lang="sv-SE" sz="1000" dirty="0" err="1" smtClean="0"/>
              <a:t>depth</a:t>
            </a:r>
            <a:endParaRPr lang="sv-SE" sz="1000" dirty="0"/>
          </a:p>
        </p:txBody>
      </p:sp>
      <p:sp>
        <p:nvSpPr>
          <p:cNvPr id="79" name="TextBox 78"/>
          <p:cNvSpPr txBox="1"/>
          <p:nvPr/>
        </p:nvSpPr>
        <p:spPr>
          <a:xfrm>
            <a:off x="5219488" y="3283147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err="1" smtClean="0"/>
              <a:t>Chemin</a:t>
            </a:r>
            <a:r>
              <a:rPr lang="sv-SE" sz="1000" dirty="0" smtClean="0"/>
              <a:t> des Dames</a:t>
            </a:r>
            <a:endParaRPr lang="sv-SE" sz="1000" dirty="0"/>
          </a:p>
        </p:txBody>
      </p:sp>
      <p:sp>
        <p:nvSpPr>
          <p:cNvPr id="80" name="Oval 79"/>
          <p:cNvSpPr/>
          <p:nvPr/>
        </p:nvSpPr>
        <p:spPr>
          <a:xfrm>
            <a:off x="7267017" y="2944435"/>
            <a:ext cx="298946" cy="273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cxnSp>
        <p:nvCxnSpPr>
          <p:cNvPr id="84" name="Straight Arrow Connector 83"/>
          <p:cNvCxnSpPr>
            <a:stCxn id="66" idx="5"/>
            <a:endCxn id="80" idx="1"/>
          </p:cNvCxnSpPr>
          <p:nvPr/>
        </p:nvCxnSpPr>
        <p:spPr>
          <a:xfrm>
            <a:off x="4635127" y="2223083"/>
            <a:ext cx="2675670" cy="7614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315738" y="2163889"/>
            <a:ext cx="19463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Speed and </a:t>
            </a:r>
            <a:r>
              <a:rPr lang="sv-SE" sz="1000" dirty="0" err="1" smtClean="0"/>
              <a:t>dislocation</a:t>
            </a:r>
            <a:r>
              <a:rPr lang="sv-SE" sz="1000" dirty="0" smtClean="0"/>
              <a:t> in attack</a:t>
            </a:r>
            <a:endParaRPr lang="sv-SE" sz="1000" dirty="0"/>
          </a:p>
        </p:txBody>
      </p:sp>
      <p:sp>
        <p:nvSpPr>
          <p:cNvPr id="86" name="Oval 85"/>
          <p:cNvSpPr/>
          <p:nvPr/>
        </p:nvSpPr>
        <p:spPr>
          <a:xfrm>
            <a:off x="7615831" y="577115"/>
            <a:ext cx="298946" cy="273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cxnSp>
        <p:nvCxnSpPr>
          <p:cNvPr id="88" name="Straight Arrow Connector 87"/>
          <p:cNvCxnSpPr>
            <a:stCxn id="80" idx="0"/>
            <a:endCxn id="86" idx="4"/>
          </p:cNvCxnSpPr>
          <p:nvPr/>
        </p:nvCxnSpPr>
        <p:spPr>
          <a:xfrm flipV="1">
            <a:off x="7416490" y="851020"/>
            <a:ext cx="348814" cy="20934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764290" y="1533331"/>
            <a:ext cx="1044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Adoption </a:t>
            </a:r>
            <a:r>
              <a:rPr lang="sv-SE" sz="1000" dirty="0" err="1" smtClean="0"/>
              <a:t>of</a:t>
            </a:r>
            <a:r>
              <a:rPr lang="sv-SE" sz="1000" dirty="0" smtClean="0"/>
              <a:t> German system, tanks, </a:t>
            </a:r>
            <a:r>
              <a:rPr lang="sv-SE" sz="1000" dirty="0" err="1" smtClean="0"/>
              <a:t>logistics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6967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I_PPT_mall_2017 (2)">
  <a:themeElements>
    <a:clrScheme name="FOI temafärger uppdaterade">
      <a:dk1>
        <a:sysClr val="windowText" lastClr="000000"/>
      </a:dk1>
      <a:lt1>
        <a:sysClr val="window" lastClr="FFFFFF"/>
      </a:lt1>
      <a:dk2>
        <a:srgbClr val="2181C9"/>
      </a:dk2>
      <a:lt2>
        <a:srgbClr val="FFFFFF"/>
      </a:lt2>
      <a:accent1>
        <a:srgbClr val="2181C9"/>
      </a:accent1>
      <a:accent2>
        <a:srgbClr val="8FA005"/>
      </a:accent2>
      <a:accent3>
        <a:srgbClr val="642C50"/>
      </a:accent3>
      <a:accent4>
        <a:srgbClr val="950026"/>
      </a:accent4>
      <a:accent5>
        <a:srgbClr val="22274A"/>
      </a:accent5>
      <a:accent6>
        <a:srgbClr val="858484"/>
      </a:accent6>
      <a:hlink>
        <a:srgbClr val="22274A"/>
      </a:hlink>
      <a:folHlink>
        <a:srgbClr val="858484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181C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OI Helsidesbild Svart Logo">
  <a:themeElements>
    <a:clrScheme name="FOI temafärger uppdaterade">
      <a:dk1>
        <a:sysClr val="windowText" lastClr="000000"/>
      </a:dk1>
      <a:lt1>
        <a:sysClr val="window" lastClr="FFFFFF"/>
      </a:lt1>
      <a:dk2>
        <a:srgbClr val="2181C9"/>
      </a:dk2>
      <a:lt2>
        <a:srgbClr val="FFFFFF"/>
      </a:lt2>
      <a:accent1>
        <a:srgbClr val="2181C9"/>
      </a:accent1>
      <a:accent2>
        <a:srgbClr val="8FA005"/>
      </a:accent2>
      <a:accent3>
        <a:srgbClr val="642C50"/>
      </a:accent3>
      <a:accent4>
        <a:srgbClr val="950026"/>
      </a:accent4>
      <a:accent5>
        <a:srgbClr val="22274A"/>
      </a:accent5>
      <a:accent6>
        <a:srgbClr val="858484"/>
      </a:accent6>
      <a:hlink>
        <a:srgbClr val="22274A"/>
      </a:hlink>
      <a:folHlink>
        <a:srgbClr val="858484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181C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OI Helsidesbild Vit Logo">
  <a:themeElements>
    <a:clrScheme name="FOI temafärger uppdaterade">
      <a:dk1>
        <a:sysClr val="windowText" lastClr="000000"/>
      </a:dk1>
      <a:lt1>
        <a:sysClr val="window" lastClr="FFFFFF"/>
      </a:lt1>
      <a:dk2>
        <a:srgbClr val="2181C9"/>
      </a:dk2>
      <a:lt2>
        <a:srgbClr val="FFFFFF"/>
      </a:lt2>
      <a:accent1>
        <a:srgbClr val="2181C9"/>
      </a:accent1>
      <a:accent2>
        <a:srgbClr val="8FA005"/>
      </a:accent2>
      <a:accent3>
        <a:srgbClr val="642C50"/>
      </a:accent3>
      <a:accent4>
        <a:srgbClr val="950026"/>
      </a:accent4>
      <a:accent5>
        <a:srgbClr val="22274A"/>
      </a:accent5>
      <a:accent6>
        <a:srgbClr val="858484"/>
      </a:accent6>
      <a:hlink>
        <a:srgbClr val="22274A"/>
      </a:hlink>
      <a:folHlink>
        <a:srgbClr val="858484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181C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OI helblå bakgrund">
  <a:themeElements>
    <a:clrScheme name="FOI temafärger uppdaterade">
      <a:dk1>
        <a:sysClr val="windowText" lastClr="000000"/>
      </a:dk1>
      <a:lt1>
        <a:sysClr val="window" lastClr="FFFFFF"/>
      </a:lt1>
      <a:dk2>
        <a:srgbClr val="2181C9"/>
      </a:dk2>
      <a:lt2>
        <a:srgbClr val="FFFFFF"/>
      </a:lt2>
      <a:accent1>
        <a:srgbClr val="2181C9"/>
      </a:accent1>
      <a:accent2>
        <a:srgbClr val="8FA005"/>
      </a:accent2>
      <a:accent3>
        <a:srgbClr val="642C50"/>
      </a:accent3>
      <a:accent4>
        <a:srgbClr val="950026"/>
      </a:accent4>
      <a:accent5>
        <a:srgbClr val="22274A"/>
      </a:accent5>
      <a:accent6>
        <a:srgbClr val="858484"/>
      </a:accent6>
      <a:hlink>
        <a:srgbClr val="22274A"/>
      </a:hlink>
      <a:folHlink>
        <a:srgbClr val="8584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FOI Helsidesbild Svart Logo Överka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FOI Helsidesbild Vit Logo Överka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D830101578E48AB83FC3C63FF1C79" ma:contentTypeVersion="19" ma:contentTypeDescription="Create a new document." ma:contentTypeScope="" ma:versionID="334a0b33cdb16be051394098a22f45c1">
  <xsd:schema xmlns:xsd="http://www.w3.org/2001/XMLSchema" xmlns:xs="http://www.w3.org/2001/XMLSchema" xmlns:p="http://schemas.microsoft.com/office/2006/metadata/properties" xmlns:ns2="532c7276-519e-4dfd-877f-a0b6e71f99d4" xmlns:ns3="4583d217-e6e7-4bd8-b25a-c1564e3c1da3" targetNamespace="http://schemas.microsoft.com/office/2006/metadata/properties" ma:root="true" ma:fieldsID="e29b1cdacb195f903eea44524ea65cef" ns2:_="" ns3:_="">
    <xsd:import namespace="532c7276-519e-4dfd-877f-a0b6e71f99d4"/>
    <xsd:import namespace="4583d217-e6e7-4bd8-b25a-c1564e3c1d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c7276-519e-4dfd-877f-a0b6e71f9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a6db2ca-7152-4b93-a332-f277b680db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3d217-e6e7-4bd8-b25a-c1564e3c1da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4da2942-1f22-429b-ab72-b8decbdd8506}" ma:internalName="TaxCatchAll" ma:showField="CatchAllData" ma:web="4583d217-e6e7-4bd8-b25a-c1564e3c1d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B38EEC-DAD0-4C5F-8A89-64C2F13AA9AB}"/>
</file>

<file path=customXml/itemProps2.xml><?xml version="1.0" encoding="utf-8"?>
<ds:datastoreItem xmlns:ds="http://schemas.openxmlformats.org/officeDocument/2006/customXml" ds:itemID="{1650E526-29BF-4DDD-ACF4-6298C0D389BD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351</TotalTime>
  <Words>762</Words>
  <Application>Microsoft Office PowerPoint</Application>
  <PresentationFormat>On-screen Show (16:9)</PresentationFormat>
  <Paragraphs>232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(rubriker)</vt:lpstr>
      <vt:lpstr>Calibri</vt:lpstr>
      <vt:lpstr>Lucida Grande</vt:lpstr>
      <vt:lpstr>Times New Roman</vt:lpstr>
      <vt:lpstr>FOI_PPT_mall_2017 (2)</vt:lpstr>
      <vt:lpstr>FOI Helsidesbild Svart Logo</vt:lpstr>
      <vt:lpstr>FOI Helsidesbild Vit Logo</vt:lpstr>
      <vt:lpstr>FOI helblå bakgrund</vt:lpstr>
      <vt:lpstr>FOI Helsidesbild Svart Logo Överkant</vt:lpstr>
      <vt:lpstr>FOI Helsidesbild Vit Logo Överkant</vt:lpstr>
      <vt:lpstr>PowerPoint Presentation</vt:lpstr>
      <vt:lpstr>The Adaptation Problem</vt:lpstr>
      <vt:lpstr>The Law of Requisite Variety</vt:lpstr>
      <vt:lpstr>Brehmer’s Constraints of the Military Option Space</vt:lpstr>
      <vt:lpstr>The Option Space</vt:lpstr>
      <vt:lpstr>The Subjective Option Space</vt:lpstr>
      <vt:lpstr>Vs The Real Option Space</vt:lpstr>
      <vt:lpstr>Ashby+Brehmer</vt:lpstr>
      <vt:lpstr>PowerPoint Presentation</vt:lpstr>
      <vt:lpstr>PowerPoint Presentation</vt:lpstr>
      <vt:lpstr>PowerPoint Presentation</vt:lpstr>
      <vt:lpstr>Why is Adaptation Difficult?</vt:lpstr>
      <vt:lpstr>Why is Adaptation Difficult?</vt:lpstr>
      <vt:lpstr>How to Fail at Adaptation</vt:lpstr>
      <vt:lpstr>Kauffmann’s Screwdriver</vt:lpstr>
      <vt:lpstr>Kauffmann’s Screwdriver</vt:lpstr>
      <vt:lpstr>Kauffmann’s Screwdriver</vt:lpstr>
      <vt:lpstr>How do you adapt?</vt:lpstr>
      <vt:lpstr>How to Succeed at Adaptation</vt:lpstr>
      <vt:lpstr>The Adaptation Cycle</vt:lpstr>
    </vt:vector>
  </TitlesOfParts>
  <Company>FOI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FOI:s ppt-mall 16:9-format</dc:title>
  <dc:creator>Jan Frelin</dc:creator>
  <cp:lastModifiedBy>Jan Frelin</cp:lastModifiedBy>
  <cp:revision>103</cp:revision>
  <cp:lastPrinted>2017-03-27T13:59:59Z</cp:lastPrinted>
  <dcterms:created xsi:type="dcterms:W3CDTF">2023-03-10T15:03:59Z</dcterms:created>
  <dcterms:modified xsi:type="dcterms:W3CDTF">2023-07-07T14:53:54Z</dcterms:modified>
</cp:coreProperties>
</file>